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15748000" cx="24384000"/>
  <p:notesSz cx="6858000" cy="9144000"/>
  <p:embeddedFontLst>
    <p:embeddedFont>
      <p:font typeface="Nanum Gothic Coding"/>
      <p:regular r:id="rId53"/>
      <p:bold r:id="rId54"/>
    </p:embeddedFont>
    <p:embeddedFont>
      <p:font typeface="Coda"/>
      <p:regular r:id="rId55"/>
    </p:embeddedFont>
    <p:embeddedFont>
      <p:font typeface="Quicksand"/>
      <p:regular r:id="rId56"/>
      <p:bold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
      <p:font typeface="Quicksand Light"/>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60">
          <p15:clr>
            <a:srgbClr val="A4A3A4"/>
          </p15:clr>
        </p15:guide>
        <p15:guide id="2" pos="7680">
          <p15:clr>
            <a:srgbClr val="A4A3A4"/>
          </p15:clr>
        </p15:guide>
      </p15:sldGuideLst>
    </p:ext>
    <p:ext uri="http://customooxmlschemas.google.com/">
      <go:slidesCustomData xmlns:go="http://customooxmlschemas.google.com/" r:id="rId68" roundtripDataSignature="AMtx7mgetnVvsLOgOgNr8qHpYBwE4AD7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111D33-1811-471C-AB85-AC9ECE168DC1}">
  <a:tblStyle styleId="{A7111D33-1811-471C-AB85-AC9ECE168DC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6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4.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6.xml"/><Relationship Id="rId66" Type="http://schemas.openxmlformats.org/officeDocument/2006/relationships/font" Target="fonts/QuicksandLight-regular.fntdata"/><Relationship Id="rId21" Type="http://schemas.openxmlformats.org/officeDocument/2006/relationships/slide" Target="slides/slide15.xml"/><Relationship Id="rId65" Type="http://schemas.openxmlformats.org/officeDocument/2006/relationships/font" Target="fonts/HelveticaNeueLight-boldItalic.fntdata"/><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QuicksandLight-bold.fntdata"/><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NanumGothicCoding-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oda-regular.fntdata"/><Relationship Id="rId10" Type="http://schemas.openxmlformats.org/officeDocument/2006/relationships/slide" Target="slides/slide4.xml"/><Relationship Id="rId54" Type="http://schemas.openxmlformats.org/officeDocument/2006/relationships/font" Target="fonts/NanumGothicCoding-bold.fntdata"/><Relationship Id="rId13" Type="http://schemas.openxmlformats.org/officeDocument/2006/relationships/slide" Target="slides/slide7.xml"/><Relationship Id="rId57" Type="http://schemas.openxmlformats.org/officeDocument/2006/relationships/font" Target="fonts/Quicksand-bold.fntdata"/><Relationship Id="rId12" Type="http://schemas.openxmlformats.org/officeDocument/2006/relationships/slide" Target="slides/slide6.xml"/><Relationship Id="rId56" Type="http://schemas.openxmlformats.org/officeDocument/2006/relationships/font" Target="fonts/Quicksand-regular.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 name="Google Shape;1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 name="Google Shape;9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ec365c293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7" name="Google Shape;107;g11ec365c293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5" name="Google Shape;11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5" name="Google Shape;12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2016f8bef_4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0" name="Google Shape;130;gd2016f8bef_4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9" name="Google Shape;13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2016f8bef_4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1" name="Google Shape;151;gd2016f8bef_4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2016f8bef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0" name="Google Shape;160;gd2016f8bef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9" name="Google Shape;16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4" name="Google Shape;17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gd1ff7a92bc_1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 name="Google Shape;23;gd1ff7a92bc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86ab15e86_0_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1" name="Google Shape;181;g1186ab15e86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86ab15e86_0_1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9" name="Google Shape;189;g1186ab15e86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86ab15e86_0_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8" name="Google Shape;198;g1186ab15e86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86ab15e86_0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6" name="Google Shape;206;g1186ab15e86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2016f8bef_1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5" name="Google Shape;215;gd2016f8bef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2016f8bef_1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4" name="Google Shape;224;gd2016f8bef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3" name="Google Shape;23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875096727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8" name="Google Shape;238;g1187509672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86ab15e86_0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5" name="Google Shape;245;g1186ab15e86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86ab15e86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2" name="Google Shape;252;g1186ab15e86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 name="Google Shape;3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86ab15e86_0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9" name="Google Shape;259;g1186ab15e86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86ab15e86_0_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6" name="Google Shape;266;g1186ab15e86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86ab15e86_0_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3" name="Google Shape;273;g1186ab15e86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0" name="Google Shape;28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5" name="Google Shape;28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2" name="Google Shape;29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a69286fb9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0" name="Google Shape;300;g11a69286fb9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a7b49734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9" name="Google Shape;309;g11a7b49734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a7b497340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4" name="Google Shape;314;g11a7b497340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a7b497340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1" name="Google Shape;321;g11a7b497340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 name="Google Shape;4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ecc54837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6" name="Google Shape;326;g11ecc54837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ec365c293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4" name="Google Shape;334;g11ec365c2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7b497340_0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2" name="Google Shape;342;g11a7b49734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7b497340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7" name="Google Shape;347;g11a7b497340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eba2ea679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4" name="Google Shape;354;g11eba2ea67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eba2ea679_0_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9" name="Google Shape;359;g11eba2ea67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7" name="Google Shape;3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 name="Google Shape;4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 name="Google Shape;6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 name="Google Shape;7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8" name="Google Shape;7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7" name="Google Shape;8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type="title">
  <p:cSld name="TITLE">
    <p:spTree>
      <p:nvGrpSpPr>
        <p:cNvPr id="9" name="Shape 9"/>
        <p:cNvGrpSpPr/>
        <p:nvPr/>
      </p:nvGrpSpPr>
      <p:grpSpPr>
        <a:xfrm>
          <a:off x="0" y="0"/>
          <a:ext cx="0" cy="0"/>
          <a:chOff x="0" y="0"/>
          <a:chExt cx="0" cy="0"/>
        </a:xfrm>
      </p:grpSpPr>
      <p:sp>
        <p:nvSpPr>
          <p:cNvPr id="10" name="Google Shape;10;p24"/>
          <p:cNvSpPr txBox="1"/>
          <p:nvPr>
            <p:ph type="title"/>
          </p:nvPr>
        </p:nvSpPr>
        <p:spPr>
          <a:xfrm>
            <a:off x="4833937" y="3319859"/>
            <a:ext cx="14716126" cy="4643438"/>
          </a:xfrm>
          <a:prstGeom prst="rect">
            <a:avLst/>
          </a:prstGeom>
          <a:noFill/>
          <a:ln>
            <a:noFill/>
          </a:ln>
        </p:spPr>
        <p:txBody>
          <a:bodyPr anchorCtr="0" anchor="b" bIns="71425" lIns="71425" spcFirstLastPara="1" rIns="71425" wrap="square" tIns="71425">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1" name="Google Shape;11;p24"/>
          <p:cNvSpPr txBox="1"/>
          <p:nvPr>
            <p:ph idx="1" type="body"/>
          </p:nvPr>
        </p:nvSpPr>
        <p:spPr>
          <a:xfrm>
            <a:off x="4833937" y="8088312"/>
            <a:ext cx="14716126" cy="1589485"/>
          </a:xfrm>
          <a:prstGeom prst="rect">
            <a:avLst/>
          </a:prstGeom>
          <a:noFill/>
          <a:ln>
            <a:noFill/>
          </a:ln>
        </p:spPr>
        <p:txBody>
          <a:bodyPr anchorCtr="0" anchor="t" bIns="71425" lIns="71425" spcFirstLastPara="1" rIns="71425" wrap="square" tIns="71425">
            <a:normAutofit/>
          </a:bodyPr>
          <a:lstStyle>
            <a:lvl1pPr indent="-228600" lvl="0" marL="457200" algn="ctr">
              <a:lnSpc>
                <a:spcPct val="100000"/>
              </a:lnSpc>
              <a:spcBef>
                <a:spcPts val="0"/>
              </a:spcBef>
              <a:spcAft>
                <a:spcPts val="0"/>
              </a:spcAft>
              <a:buClr>
                <a:srgbClr val="FFFFFF"/>
              </a:buClr>
              <a:buSzPts val="5800"/>
              <a:buFont typeface="Helvetica Neue"/>
              <a:buNone/>
              <a:defRPr sz="5800"/>
            </a:lvl1pPr>
            <a:lvl2pPr indent="-228600" lvl="1" marL="914400" algn="ctr">
              <a:lnSpc>
                <a:spcPct val="100000"/>
              </a:lnSpc>
              <a:spcBef>
                <a:spcPts val="0"/>
              </a:spcBef>
              <a:spcAft>
                <a:spcPts val="0"/>
              </a:spcAft>
              <a:buClr>
                <a:srgbClr val="FFFFFF"/>
              </a:buClr>
              <a:buSzPts val="5800"/>
              <a:buFont typeface="Helvetica Neue"/>
              <a:buNone/>
              <a:defRPr sz="5800"/>
            </a:lvl2pPr>
            <a:lvl3pPr indent="-228600" lvl="2" marL="1371600" algn="ctr">
              <a:lnSpc>
                <a:spcPct val="100000"/>
              </a:lnSpc>
              <a:spcBef>
                <a:spcPts val="0"/>
              </a:spcBef>
              <a:spcAft>
                <a:spcPts val="0"/>
              </a:spcAft>
              <a:buClr>
                <a:srgbClr val="FFFFFF"/>
              </a:buClr>
              <a:buSzPts val="5800"/>
              <a:buFont typeface="Helvetica Neue"/>
              <a:buNone/>
              <a:defRPr sz="5800"/>
            </a:lvl3pPr>
            <a:lvl4pPr indent="-228600" lvl="3" marL="1828800" algn="ctr">
              <a:lnSpc>
                <a:spcPct val="100000"/>
              </a:lnSpc>
              <a:spcBef>
                <a:spcPts val="0"/>
              </a:spcBef>
              <a:spcAft>
                <a:spcPts val="0"/>
              </a:spcAft>
              <a:buClr>
                <a:srgbClr val="FFFFFF"/>
              </a:buClr>
              <a:buSzPts val="5800"/>
              <a:buFont typeface="Helvetica Neue"/>
              <a:buNone/>
              <a:defRPr sz="5800"/>
            </a:lvl4pPr>
            <a:lvl5pPr indent="-228600" lvl="4" marL="2286000" algn="ctr">
              <a:lnSpc>
                <a:spcPct val="100000"/>
              </a:lnSpc>
              <a:spcBef>
                <a:spcPts val="0"/>
              </a:spcBef>
              <a:spcAft>
                <a:spcPts val="0"/>
              </a:spcAft>
              <a:buClr>
                <a:srgbClr val="FFFFFF"/>
              </a:buClr>
              <a:buSzPts val="5800"/>
              <a:buFont typeface="Helvetica Neue"/>
              <a:buNone/>
              <a:defRPr sz="5800"/>
            </a:lvl5pPr>
            <a:lvl6pPr indent="-394335" lvl="5" marL="2743200" algn="l">
              <a:lnSpc>
                <a:spcPct val="100000"/>
              </a:lnSpc>
              <a:spcBef>
                <a:spcPts val="6700"/>
              </a:spcBef>
              <a:spcAft>
                <a:spcPts val="0"/>
              </a:spcAft>
              <a:buClr>
                <a:srgbClr val="FFFFFF"/>
              </a:buClr>
              <a:buSzPts val="2610"/>
              <a:buChar char="•"/>
              <a:defRPr/>
            </a:lvl6pPr>
            <a:lvl7pPr indent="-394335" lvl="6" marL="3200400" algn="l">
              <a:lnSpc>
                <a:spcPct val="100000"/>
              </a:lnSpc>
              <a:spcBef>
                <a:spcPts val="6700"/>
              </a:spcBef>
              <a:spcAft>
                <a:spcPts val="0"/>
              </a:spcAft>
              <a:buClr>
                <a:srgbClr val="FFFFFF"/>
              </a:buClr>
              <a:buSzPts val="2610"/>
              <a:buChar char="•"/>
              <a:defRPr/>
            </a:lvl7pPr>
            <a:lvl8pPr indent="-394334" lvl="7" marL="3657600" algn="l">
              <a:lnSpc>
                <a:spcPct val="100000"/>
              </a:lnSpc>
              <a:spcBef>
                <a:spcPts val="6700"/>
              </a:spcBef>
              <a:spcAft>
                <a:spcPts val="0"/>
              </a:spcAft>
              <a:buClr>
                <a:srgbClr val="FFFFFF"/>
              </a:buClr>
              <a:buSzPts val="2610"/>
              <a:buChar char="•"/>
              <a:defRPr/>
            </a:lvl8pPr>
            <a:lvl9pPr indent="-394334" lvl="8" marL="4114800" algn="l">
              <a:lnSpc>
                <a:spcPct val="100000"/>
              </a:lnSpc>
              <a:spcBef>
                <a:spcPts val="6700"/>
              </a:spcBef>
              <a:spcAft>
                <a:spcPts val="0"/>
              </a:spcAft>
              <a:buClr>
                <a:srgbClr val="FFFFFF"/>
              </a:buClr>
              <a:buSzPts val="2610"/>
              <a:buChar char="•"/>
              <a:defRPr/>
            </a:lvl9pPr>
          </a:lstStyle>
          <a:p/>
        </p:txBody>
      </p:sp>
      <p:sp>
        <p:nvSpPr>
          <p:cNvPr id="12" name="Google Shape;12;p24"/>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Ovr>
    <a:masterClrMapping/>
  </p:clrMapOvr>
  <p:transition spd="slow" p14:dur="1500">
    <p:split dir="in"/>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23"/>
          <p:cNvSpPr txBox="1"/>
          <p:nvPr>
            <p:ph idx="1" type="body"/>
          </p:nvPr>
        </p:nvSpPr>
        <p:spPr>
          <a:xfrm>
            <a:off x="4387453" y="2801937"/>
            <a:ext cx="15609094" cy="10144126"/>
          </a:xfrm>
          <a:prstGeom prst="rect">
            <a:avLst/>
          </a:prstGeom>
          <a:noFill/>
          <a:ln>
            <a:noFill/>
          </a:ln>
        </p:spPr>
        <p:txBody>
          <a:bodyPr anchorCtr="0" anchor="ctr" bIns="71425" lIns="71425" spcFirstLastPara="1" rIns="71425" wrap="square" tIns="71425">
            <a:normAutofit/>
          </a:bodyPr>
          <a:lstStyle>
            <a:lvl1pPr indent="-688975" lvl="0" marL="457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1pPr>
            <a:lvl2pPr indent="-688975" lvl="1" marL="914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2pPr>
            <a:lvl3pPr indent="-688975" lvl="2" marL="1371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3pPr>
            <a:lvl4pPr indent="-688975" lvl="3" marL="1828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4pPr>
            <a:lvl5pPr indent="-688975" lvl="4" marL="22860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5pPr>
            <a:lvl6pPr indent="-688975" lvl="5" marL="27432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6pPr>
            <a:lvl7pPr indent="-688975" lvl="6" marL="32004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7pPr>
            <a:lvl8pPr indent="-688975" lvl="7" marL="36576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8pPr>
            <a:lvl9pPr indent="-688975" lvl="8" marL="4114800" marR="0" rtl="0" algn="l">
              <a:lnSpc>
                <a:spcPct val="100000"/>
              </a:lnSpc>
              <a:spcBef>
                <a:spcPts val="6700"/>
              </a:spcBef>
              <a:spcAft>
                <a:spcPts val="0"/>
              </a:spcAft>
              <a:buClr>
                <a:srgbClr val="FFFFFF"/>
              </a:buClr>
              <a:buSzPts val="7250"/>
              <a:buFont typeface="Helvetica Neue"/>
              <a:buChar char="•"/>
              <a:defRPr b="0" i="0" sz="5000" u="none" cap="none" strike="noStrike">
                <a:solidFill>
                  <a:srgbClr val="FFFFFF"/>
                </a:solidFill>
                <a:latin typeface="Helvetica Neue"/>
                <a:ea typeface="Helvetica Neue"/>
                <a:cs typeface="Helvetica Neue"/>
                <a:sym typeface="Helvetica Neue"/>
              </a:defRPr>
            </a:lvl9pPr>
          </a:lstStyle>
          <a:p/>
        </p:txBody>
      </p:sp>
      <p:sp>
        <p:nvSpPr>
          <p:cNvPr id="7" name="Google Shape;7;p23"/>
          <p:cNvSpPr txBox="1"/>
          <p:nvPr>
            <p:ph type="title"/>
          </p:nvPr>
        </p:nvSpPr>
        <p:spPr>
          <a:xfrm>
            <a:off x="4387453" y="1373187"/>
            <a:ext cx="15609094" cy="3036095"/>
          </a:xfrm>
          <a:prstGeom prst="rect">
            <a:avLst/>
          </a:prstGeom>
          <a:noFill/>
          <a:ln>
            <a:noFill/>
          </a:ln>
        </p:spPr>
        <p:txBody>
          <a:bodyPr anchorCtr="0" anchor="ctr" bIns="71425" lIns="71425" spcFirstLastPara="1" rIns="71425" wrap="square" tIns="71425">
            <a:normAutofit/>
          </a:bodyPr>
          <a:lstStyle>
            <a:lvl1pPr lvl="0"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12800"/>
              <a:buFont typeface="Helvetica Neue"/>
              <a:buNone/>
              <a:defRPr b="0" i="0" sz="12800" u="none" cap="none" strike="noStrike">
                <a:solidFill>
                  <a:srgbClr val="FFFFFF"/>
                </a:solidFill>
                <a:latin typeface="Helvetica Neue"/>
                <a:ea typeface="Helvetica Neue"/>
                <a:cs typeface="Helvetica Neue"/>
                <a:sym typeface="Helvetica Neue"/>
              </a:defRPr>
            </a:lvl9pPr>
          </a:lstStyle>
          <a:p/>
        </p:txBody>
      </p:sp>
      <p:sp>
        <p:nvSpPr>
          <p:cNvPr id="8" name="Google Shape;8;p23"/>
          <p:cNvSpPr txBox="1"/>
          <p:nvPr>
            <p:ph idx="12" type="sldNum"/>
          </p:nvPr>
        </p:nvSpPr>
        <p:spPr>
          <a:xfrm>
            <a:off x="11939981" y="14089062"/>
            <a:ext cx="494513" cy="502335"/>
          </a:xfrm>
          <a:prstGeom prst="rect">
            <a:avLst/>
          </a:prstGeom>
          <a:noFill/>
          <a:ln>
            <a:noFill/>
          </a:ln>
        </p:spPr>
        <p:txBody>
          <a:bodyPr anchorCtr="0" anchor="t" bIns="71425" lIns="71425" spcFirstLastPara="1" rIns="71425" wrap="square" tIns="71425">
            <a:spAutoFit/>
          </a:bodyPr>
          <a:lstStyle>
            <a:lvl1pPr indent="0" lvl="0"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2400"/>
              <a:buFont typeface="Helvetica Neue Light"/>
              <a:buNone/>
              <a:defRPr b="0" i="0" sz="24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Lst>
  <p:transition spd="slow" p14:dur="1500">
    <p:split dir="in"/>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s://drive.google.com/file/d/1TFXvvo_kYjqHIeWC1AqvfSsBi6mFenDY/view?usp=sharing" TargetMode="External"/><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drive.google.com/file/d/1HCGC42z-lvJNlm-ferfX6N-qptnGMug-/view?usp=sharing" TargetMode="External"/><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s://drive.google.com/file/d/1RZTqjxn4K7JNjpPremdDFxfxjtQxdfok/view?usp=sharing" TargetMode="External"/><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hyperlink" Target="https://drive.google.com/file/d/1ie1hxzO1RIdEYp7seL2WB0G45LCQ_7z4/view" TargetMode="External"/><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hyperlink" Target="https://drive.google.com/file/d/1kQqvPDpSpJYwwaDfghWOgnLjZrf7kJN0/view?usp=sharing" TargetMode="External"/><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hyperlink" Target="https://drive.google.com/file/d/1artl4mI_G2qP57urMeXBm2mAiD99uxP7/view?usp=sharing" TargetMode="External"/><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hyperlink" Target="https://drive.google.com/file/d/1X1F_KJe2EXv9q_o47oWgIf-nMzQ14eZT/view" TargetMode="External"/><Relationship Id="rId5"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hyperlink" Target="https://acortar.link/NiRWE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hyperlink" Target="https://docs.google.com/spreadsheets/d/e/2PACX-1vRbAjuB-2FbmJ5vC82UrY2iRqNvm5NqcFCHrxrsY-7qv5MZlvdGOJkarAyc5_mNPw/pubhtml" TargetMode="External"/><Relationship Id="rId5"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hyperlink" Target="https://drive.google.com/file/d/1yyQBIPiJpRHqazY9YMVzYZjr8NFf3K8G/vie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hyperlink" Target="https://programacionhernantorres.000webhostapp.com/Diccionario%20de%20datos/Fundacion.html#CitasAgendadas" TargetMode="External"/><Relationship Id="rId5"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hyperlink" Target="https://github.com/Nanchixx/Proyecto-Arc-ngeles.git" TargetMode="External"/><Relationship Id="rId5"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 name="Shape 16"/>
        <p:cNvGrpSpPr/>
        <p:nvPr/>
      </p:nvGrpSpPr>
      <p:grpSpPr>
        <a:xfrm>
          <a:off x="0" y="0"/>
          <a:ext cx="0" cy="0"/>
          <a:chOff x="0" y="0"/>
          <a:chExt cx="0" cy="0"/>
        </a:xfrm>
      </p:grpSpPr>
      <p:sp>
        <p:nvSpPr>
          <p:cNvPr id="17" name="Google Shape;17;p1"/>
          <p:cNvSpPr txBox="1"/>
          <p:nvPr/>
        </p:nvSpPr>
        <p:spPr>
          <a:xfrm>
            <a:off x="9523950" y="6299300"/>
            <a:ext cx="5336100" cy="2222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13800"/>
              <a:buFont typeface="Arial"/>
              <a:buNone/>
            </a:pPr>
            <a:r>
              <a:rPr b="0" i="0" lang="es-CO" sz="13500" u="none" cap="none" strike="noStrike">
                <a:solidFill>
                  <a:srgbClr val="FB4C0F"/>
                </a:solidFill>
                <a:latin typeface="Coda"/>
                <a:ea typeface="Coda"/>
                <a:cs typeface="Coda"/>
                <a:sym typeface="Coda"/>
              </a:rPr>
              <a:t>Arca</a:t>
            </a:r>
            <a:endParaRPr b="0" i="0" sz="13500" u="none" cap="none" strike="noStrike">
              <a:solidFill>
                <a:srgbClr val="000000"/>
              </a:solidFill>
              <a:latin typeface="Coda"/>
              <a:ea typeface="Coda"/>
              <a:cs typeface="Coda"/>
              <a:sym typeface="Coda"/>
            </a:endParaRPr>
          </a:p>
        </p:txBody>
      </p:sp>
      <p:sp>
        <p:nvSpPr>
          <p:cNvPr id="18" name="Google Shape;18;p1"/>
          <p:cNvSpPr txBox="1"/>
          <p:nvPr/>
        </p:nvSpPr>
        <p:spPr>
          <a:xfrm>
            <a:off x="9661650" y="85217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b="0" i="1" lang="es-CO" sz="3600" u="none" cap="none" strike="noStrike">
                <a:solidFill>
                  <a:schemeClr val="dk1"/>
                </a:solidFill>
                <a:latin typeface="Nanum Gothic Coding"/>
                <a:ea typeface="Nanum Gothic Coding"/>
                <a:cs typeface="Nanum Gothic Coding"/>
                <a:sym typeface="Nanum Gothic Coding"/>
              </a:rPr>
              <a:t>Proyecto Formativo</a:t>
            </a:r>
            <a:endParaRPr b="0" i="1" sz="4400" u="none" cap="none" strike="noStrike">
              <a:solidFill>
                <a:schemeClr val="dk1"/>
              </a:solidFill>
              <a:latin typeface="Nanum Gothic Coding"/>
              <a:ea typeface="Nanum Gothic Coding"/>
              <a:cs typeface="Nanum Gothic Coding"/>
              <a:sym typeface="Nanum Gothic Coding"/>
            </a:endParaRPr>
          </a:p>
        </p:txBody>
      </p:sp>
      <p:sp>
        <p:nvSpPr>
          <p:cNvPr id="19" name="Google Shape;19;p1"/>
          <p:cNvSpPr txBox="1"/>
          <p:nvPr/>
        </p:nvSpPr>
        <p:spPr>
          <a:xfrm>
            <a:off x="9523950" y="9448700"/>
            <a:ext cx="53361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400"/>
              <a:buFont typeface="Arial"/>
              <a:buNone/>
            </a:pPr>
            <a:r>
              <a:rPr b="0" i="1" lang="es-CO" sz="3600" u="none" cap="none" strike="noStrike">
                <a:solidFill>
                  <a:schemeClr val="dk1"/>
                </a:solidFill>
                <a:latin typeface="Nanum Gothic Coding"/>
                <a:ea typeface="Nanum Gothic Coding"/>
                <a:cs typeface="Nanum Gothic Coding"/>
                <a:sym typeface="Nanum Gothic Coding"/>
              </a:rPr>
              <a:t>CEET</a:t>
            </a:r>
            <a:endParaRPr b="0" i="1" sz="3600" u="none" cap="none" strike="noStrike">
              <a:solidFill>
                <a:srgbClr val="FFFFFF"/>
              </a:solidFill>
              <a:latin typeface="Nanum Gothic Coding"/>
              <a:ea typeface="Nanum Gothic Coding"/>
              <a:cs typeface="Nanum Gothic Coding"/>
              <a:sym typeface="Nanum Gothic Coding"/>
            </a:endParaRPr>
          </a:p>
        </p:txBody>
      </p:sp>
      <p:sp>
        <p:nvSpPr>
          <p:cNvPr id="20" name="Google Shape;20;p1"/>
          <p:cNvSpPr txBox="1"/>
          <p:nvPr/>
        </p:nvSpPr>
        <p:spPr>
          <a:xfrm>
            <a:off x="9661650" y="5600900"/>
            <a:ext cx="5060700" cy="698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B4C0F"/>
              </a:buClr>
              <a:buSzPts val="3600"/>
              <a:buFont typeface="Arial"/>
              <a:buNone/>
            </a:pPr>
            <a:r>
              <a:rPr b="0" i="1" lang="es-CO" sz="3600" u="none" cap="none" strike="noStrike">
                <a:solidFill>
                  <a:schemeClr val="dk1"/>
                </a:solidFill>
                <a:latin typeface="Nanum Gothic Coding"/>
                <a:ea typeface="Nanum Gothic Coding"/>
                <a:cs typeface="Nanum Gothic Coding"/>
                <a:sym typeface="Nanum Gothic Coding"/>
              </a:rPr>
              <a:t>2468764 - ADSI</a:t>
            </a:r>
            <a:endParaRPr b="0" i="1" sz="36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
        <p:nvSpPr>
          <p:cNvPr id="98" name="Google Shape;98;p9"/>
          <p:cNvSpPr txBox="1"/>
          <p:nvPr/>
        </p:nvSpPr>
        <p:spPr>
          <a:xfrm>
            <a:off x="2736332" y="2282886"/>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1.3 Objetivos específicos</a:t>
            </a:r>
            <a:endParaRPr b="0" i="0" sz="7200" u="none" cap="none" strike="noStrike">
              <a:solidFill>
                <a:srgbClr val="FF6D00"/>
              </a:solidFill>
              <a:latin typeface="Coda"/>
              <a:ea typeface="Coda"/>
              <a:cs typeface="Coda"/>
              <a:sym typeface="Coda"/>
            </a:endParaRPr>
          </a:p>
        </p:txBody>
      </p:sp>
      <p:sp>
        <p:nvSpPr>
          <p:cNvPr id="99" name="Google Shape;99;p9"/>
          <p:cNvSpPr txBox="1"/>
          <p:nvPr/>
        </p:nvSpPr>
        <p:spPr>
          <a:xfrm>
            <a:off x="2330986" y="8386400"/>
            <a:ext cx="49380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Permitir a los usuarios gestionar sus citas médicas</a:t>
            </a:r>
            <a:r>
              <a:rPr b="1" i="0" lang="es-CO" sz="4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0" name="Google Shape;100;p9"/>
          <p:cNvSpPr/>
          <p:nvPr/>
        </p:nvSpPr>
        <p:spPr>
          <a:xfrm>
            <a:off x="4192625" y="6634127"/>
            <a:ext cx="1214700" cy="1200300"/>
          </a:xfrm>
          <a:prstGeom prst="ellipse">
            <a:avLst/>
          </a:prstGeom>
          <a:solidFill>
            <a:srgbClr val="FF6D00"/>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rPr b="0" i="0" lang="es-CO" sz="3400" u="none" cap="none" strike="noStrike">
                <a:solidFill>
                  <a:srgbClr val="FFFFFF"/>
                </a:solidFill>
                <a:latin typeface="Helvetica Neue"/>
                <a:ea typeface="Helvetica Neue"/>
                <a:cs typeface="Helvetica Neue"/>
                <a:sym typeface="Helvetica Neue"/>
              </a:rPr>
              <a:t>1</a:t>
            </a:r>
            <a:endParaRPr b="0" i="0" sz="3400" u="none" cap="none" strike="noStrike">
              <a:solidFill>
                <a:srgbClr val="FFFFFF"/>
              </a:solidFill>
              <a:latin typeface="Helvetica Neue"/>
              <a:ea typeface="Helvetica Neue"/>
              <a:cs typeface="Helvetica Neue"/>
              <a:sym typeface="Helvetica Neue"/>
            </a:endParaRPr>
          </a:p>
        </p:txBody>
      </p:sp>
      <p:sp>
        <p:nvSpPr>
          <p:cNvPr id="101" name="Google Shape;101;p9"/>
          <p:cNvSpPr txBox="1"/>
          <p:nvPr/>
        </p:nvSpPr>
        <p:spPr>
          <a:xfrm>
            <a:off x="9401887" y="8386388"/>
            <a:ext cx="55803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Permitir a los usuarios visualizar su diagnóstico  médico.</a:t>
            </a:r>
            <a:endParaRPr b="0" i="0" sz="1400" u="none" cap="none" strike="noStrike">
              <a:solidFill>
                <a:srgbClr val="000000"/>
              </a:solidFill>
              <a:latin typeface="Quicksand"/>
              <a:ea typeface="Quicksand"/>
              <a:cs typeface="Quicksand"/>
              <a:sym typeface="Quicksand"/>
            </a:endParaRPr>
          </a:p>
        </p:txBody>
      </p:sp>
      <p:sp>
        <p:nvSpPr>
          <p:cNvPr id="102" name="Google Shape;102;p9"/>
          <p:cNvSpPr txBox="1"/>
          <p:nvPr/>
        </p:nvSpPr>
        <p:spPr>
          <a:xfrm>
            <a:off x="17115075" y="8694188"/>
            <a:ext cx="4938000" cy="13758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Posibilitar la gestión de donaciones.</a:t>
            </a:r>
            <a:endParaRPr b="0" i="0" sz="1400" u="none" cap="none" strike="noStrike">
              <a:solidFill>
                <a:srgbClr val="000000"/>
              </a:solidFill>
              <a:latin typeface="Quicksand"/>
              <a:ea typeface="Quicksand"/>
              <a:cs typeface="Quicksand"/>
              <a:sym typeface="Quicksand"/>
            </a:endParaRPr>
          </a:p>
        </p:txBody>
      </p:sp>
      <p:sp>
        <p:nvSpPr>
          <p:cNvPr id="103" name="Google Shape;103;p9"/>
          <p:cNvSpPr/>
          <p:nvPr/>
        </p:nvSpPr>
        <p:spPr>
          <a:xfrm>
            <a:off x="11417875" y="6634114"/>
            <a:ext cx="1214700" cy="1200300"/>
          </a:xfrm>
          <a:prstGeom prst="ellipse">
            <a:avLst/>
          </a:prstGeom>
          <a:solidFill>
            <a:srgbClr val="FF6D00"/>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400"/>
              <a:buFont typeface="Helvetica Neue"/>
              <a:buNone/>
            </a:pPr>
            <a:r>
              <a:rPr b="0" i="0" lang="es-CO" sz="3400" u="none" cap="none" strike="noStrike">
                <a:solidFill>
                  <a:srgbClr val="FFFFFF"/>
                </a:solidFill>
                <a:latin typeface="Helvetica Neue"/>
                <a:ea typeface="Helvetica Neue"/>
                <a:cs typeface="Helvetica Neue"/>
                <a:sym typeface="Helvetica Neue"/>
              </a:rPr>
              <a:t>2</a:t>
            </a:r>
            <a:endParaRPr b="0" i="0" sz="3400" u="none" cap="none" strike="noStrike">
              <a:solidFill>
                <a:srgbClr val="FFFFFF"/>
              </a:solidFill>
              <a:latin typeface="Helvetica Neue"/>
              <a:ea typeface="Helvetica Neue"/>
              <a:cs typeface="Helvetica Neue"/>
              <a:sym typeface="Helvetica Neue"/>
            </a:endParaRPr>
          </a:p>
        </p:txBody>
      </p:sp>
      <p:sp>
        <p:nvSpPr>
          <p:cNvPr id="104" name="Google Shape;104;p9"/>
          <p:cNvSpPr/>
          <p:nvPr/>
        </p:nvSpPr>
        <p:spPr>
          <a:xfrm>
            <a:off x="18976750" y="6634127"/>
            <a:ext cx="1214700" cy="1200300"/>
          </a:xfrm>
          <a:prstGeom prst="ellipse">
            <a:avLst/>
          </a:prstGeom>
          <a:solidFill>
            <a:srgbClr val="FF6D00"/>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400"/>
              <a:buFont typeface="Helvetica Neue"/>
              <a:buNone/>
            </a:pPr>
            <a:r>
              <a:rPr b="0" i="0" lang="es-CO" sz="3400" u="none" cap="none" strike="noStrike">
                <a:solidFill>
                  <a:srgbClr val="FFFFFF"/>
                </a:solidFill>
                <a:latin typeface="Helvetica Neue"/>
                <a:ea typeface="Helvetica Neue"/>
                <a:cs typeface="Helvetica Neue"/>
                <a:sym typeface="Helvetica Neue"/>
              </a:rPr>
              <a:t>3</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g11ec365c293_0_1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110" name="Google Shape;110;g11ec365c293_0_12"/>
          <p:cNvGrpSpPr/>
          <p:nvPr/>
        </p:nvGrpSpPr>
        <p:grpSpPr>
          <a:xfrm>
            <a:off x="2736332" y="2731480"/>
            <a:ext cx="18911400" cy="9130299"/>
            <a:chOff x="2736332" y="2231229"/>
            <a:chExt cx="18911400" cy="9130299"/>
          </a:xfrm>
        </p:grpSpPr>
        <p:sp>
          <p:nvSpPr>
            <p:cNvPr id="111" name="Google Shape;111;g11ec365c293_0_12"/>
            <p:cNvSpPr txBox="1"/>
            <p:nvPr/>
          </p:nvSpPr>
          <p:spPr>
            <a:xfrm>
              <a:off x="2736332" y="2231229"/>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1.4 Justificación</a:t>
              </a:r>
              <a:endParaRPr b="0" i="0" sz="7200" u="none" cap="none" strike="noStrike">
                <a:solidFill>
                  <a:srgbClr val="FF6D00"/>
                </a:solidFill>
                <a:latin typeface="Coda"/>
                <a:ea typeface="Coda"/>
                <a:cs typeface="Coda"/>
                <a:sym typeface="Coda"/>
              </a:endParaRPr>
            </a:p>
          </p:txBody>
        </p:sp>
        <p:sp>
          <p:nvSpPr>
            <p:cNvPr id="112" name="Google Shape;112;g11ec365c293_0_12"/>
            <p:cNvSpPr txBox="1"/>
            <p:nvPr/>
          </p:nvSpPr>
          <p:spPr>
            <a:xfrm>
              <a:off x="5555723" y="5060328"/>
              <a:ext cx="13272600" cy="63012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Actualmente la fundación Arcángeles provee servicios como atención y gestión de citas médicas de sus pacientes, por medio de, sus instalaciones físicas. Por lo tanto, recibe diariamente una aglomeración dentro de sus oficinas. Por esta razón, se genera la necesidad de un </a:t>
              </a:r>
              <a:r>
                <a:rPr b="1" lang="es-CO" sz="4000">
                  <a:solidFill>
                    <a:schemeClr val="dk1"/>
                  </a:solidFill>
                  <a:latin typeface="Quicksand"/>
                  <a:ea typeface="Quicksand"/>
                  <a:cs typeface="Quicksand"/>
                  <a:sym typeface="Quicksand"/>
                </a:rPr>
                <a:t>SI </a:t>
              </a:r>
              <a:r>
                <a:rPr lang="es-CO" sz="4000">
                  <a:solidFill>
                    <a:schemeClr val="dk1"/>
                  </a:solidFill>
                  <a:latin typeface="Quicksand"/>
                  <a:ea typeface="Quicksand"/>
                  <a:cs typeface="Quicksand"/>
                  <a:sym typeface="Quicksand"/>
                </a:rPr>
                <a:t>que pueda establecer un contacto sencillo e intuitivo entre la fundación y los pacientes, de tal forma que pueda efectuar una optimización de dichos servicios con la finalidad de implementar una mejor organización de la misma.</a:t>
              </a:r>
              <a:endParaRPr b="0"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
        <p:nvSpPr>
          <p:cNvPr id="118" name="Google Shape;118;p13"/>
          <p:cNvSpPr txBox="1"/>
          <p:nvPr/>
        </p:nvSpPr>
        <p:spPr>
          <a:xfrm>
            <a:off x="14063064" y="2970740"/>
            <a:ext cx="667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Alcance</a:t>
            </a:r>
            <a:endParaRPr b="0" i="0" sz="7200" u="none" cap="none" strike="noStrike">
              <a:solidFill>
                <a:srgbClr val="FF6D00"/>
              </a:solidFill>
              <a:latin typeface="Coda"/>
              <a:ea typeface="Coda"/>
              <a:cs typeface="Coda"/>
              <a:sym typeface="Coda"/>
            </a:endParaRPr>
          </a:p>
        </p:txBody>
      </p:sp>
      <p:sp>
        <p:nvSpPr>
          <p:cNvPr id="119" name="Google Shape;119;p13"/>
          <p:cNvSpPr txBox="1"/>
          <p:nvPr/>
        </p:nvSpPr>
        <p:spPr>
          <a:xfrm>
            <a:off x="3928050" y="2970750"/>
            <a:ext cx="7529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Delimitación</a:t>
            </a:r>
            <a:endParaRPr b="0" i="0" sz="7200" u="none" cap="none" strike="noStrike">
              <a:solidFill>
                <a:srgbClr val="FF6D00"/>
              </a:solidFill>
              <a:latin typeface="Coda"/>
              <a:ea typeface="Coda"/>
              <a:cs typeface="Coda"/>
              <a:sym typeface="Coda"/>
            </a:endParaRPr>
          </a:p>
        </p:txBody>
      </p:sp>
      <p:sp>
        <p:nvSpPr>
          <p:cNvPr id="120" name="Google Shape;120;p13"/>
          <p:cNvSpPr/>
          <p:nvPr/>
        </p:nvSpPr>
        <p:spPr>
          <a:xfrm>
            <a:off x="12682491" y="3190025"/>
            <a:ext cx="314632" cy="9367950"/>
          </a:xfrm>
          <a:prstGeom prst="roundRect">
            <a:avLst>
              <a:gd fmla="val 50000" name="adj"/>
            </a:avLst>
          </a:prstGeom>
          <a:solidFill>
            <a:srgbClr val="7F7F7F"/>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121" name="Google Shape;121;p13"/>
          <p:cNvSpPr txBox="1"/>
          <p:nvPr/>
        </p:nvSpPr>
        <p:spPr>
          <a:xfrm>
            <a:off x="13724332" y="5027068"/>
            <a:ext cx="8622300" cy="69168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Crear un sistema de información para la gestión médica de la fundación "Arcángeles". </a:t>
            </a:r>
            <a:endParaRPr b="0" i="0" sz="1400" u="none" cap="none" strike="noStrike">
              <a:solidFill>
                <a:srgbClr val="000000"/>
              </a:solidFill>
              <a:latin typeface="Quicksand"/>
              <a:ea typeface="Quicksand"/>
              <a:cs typeface="Quicksand"/>
              <a:sym typeface="Quicksand"/>
            </a:endParaRPr>
          </a:p>
          <a:p>
            <a:pPr indent="0" lvl="0" marL="0" marR="0" rtl="0" algn="ctr">
              <a:lnSpc>
                <a:spcPct val="100000"/>
              </a:lnSpc>
              <a:spcBef>
                <a:spcPts val="0"/>
              </a:spcBef>
              <a:spcAft>
                <a:spcPts val="0"/>
              </a:spcAft>
              <a:buClr>
                <a:srgbClr val="FFFFFF"/>
              </a:buClr>
              <a:buSzPts val="4000"/>
              <a:buFont typeface="Helvetica Neue"/>
              <a:buNone/>
            </a:pPr>
            <a:r>
              <a:t/>
            </a:r>
            <a:endParaRPr b="0" i="0" sz="4000" u="none" cap="none" strike="noStrike">
              <a:solidFill>
                <a:schemeClr val="dk1"/>
              </a:solidFill>
              <a:latin typeface="Quicksand"/>
              <a:ea typeface="Quicksand"/>
              <a:cs typeface="Quicksand"/>
              <a:sym typeface="Quicksand"/>
            </a:endParaRPr>
          </a:p>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El objetivo del sistema de información es  suplir los problemas de gestión de la fundación tales como gestionar citas,  poder visualizar historial clínico, gestionar donaciones, etc. Durante 18 meses de planeación y elaboración.</a:t>
            </a:r>
            <a:endParaRPr b="0" i="0" sz="4000" u="none" cap="none" strike="noStrike">
              <a:solidFill>
                <a:schemeClr val="dk1"/>
              </a:solidFill>
              <a:latin typeface="Quicksand"/>
              <a:ea typeface="Quicksand"/>
              <a:cs typeface="Quicksand"/>
              <a:sym typeface="Quicksand"/>
            </a:endParaRPr>
          </a:p>
        </p:txBody>
      </p:sp>
      <p:sp>
        <p:nvSpPr>
          <p:cNvPr id="122" name="Google Shape;122;p13"/>
          <p:cNvSpPr txBox="1"/>
          <p:nvPr/>
        </p:nvSpPr>
        <p:spPr>
          <a:xfrm>
            <a:off x="3839850" y="4497775"/>
            <a:ext cx="7706100" cy="818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4000"/>
              <a:buFont typeface="Arial"/>
              <a:buNone/>
            </a:pPr>
            <a:r>
              <a:rPr b="0" i="0" lang="es-CO" sz="4000" u="none" cap="none" strike="noStrike">
                <a:solidFill>
                  <a:srgbClr val="000000"/>
                </a:solidFill>
                <a:latin typeface="Quicksand"/>
                <a:ea typeface="Quicksand"/>
                <a:cs typeface="Quicksand"/>
                <a:sym typeface="Quicksand"/>
              </a:rPr>
              <a:t>Crear un sistema de información para la gestión médica de la fundación “Arcángeles”.</a:t>
            </a:r>
            <a:endParaRPr b="0" i="0" sz="4000" u="none" cap="none" strike="noStrike">
              <a:solidFill>
                <a:srgbClr val="000000"/>
              </a:solidFill>
              <a:latin typeface="Quicksand"/>
              <a:ea typeface="Quicksand"/>
              <a:cs typeface="Quicksand"/>
              <a:sym typeface="Quicksand"/>
            </a:endParaRPr>
          </a:p>
          <a:p>
            <a:pPr indent="0" lvl="0" marL="0" marR="0" rtl="0" algn="just">
              <a:lnSpc>
                <a:spcPct val="100000"/>
              </a:lnSpc>
              <a:spcBef>
                <a:spcPts val="0"/>
              </a:spcBef>
              <a:spcAft>
                <a:spcPts val="0"/>
              </a:spcAft>
              <a:buClr>
                <a:srgbClr val="000000"/>
              </a:buClr>
              <a:buSzPts val="4000"/>
              <a:buFont typeface="Arial"/>
              <a:buNone/>
            </a:pPr>
            <a:r>
              <a:rPr lang="es-CO" sz="4000">
                <a:latin typeface="Quicksand"/>
                <a:ea typeface="Quicksand"/>
                <a:cs typeface="Quicksand"/>
                <a:sym typeface="Quicksand"/>
              </a:rPr>
              <a:t>S</a:t>
            </a:r>
            <a:r>
              <a:rPr b="0" i="0" lang="es-CO" sz="4000" u="none" cap="none" strike="noStrike">
                <a:solidFill>
                  <a:srgbClr val="000000"/>
                </a:solidFill>
                <a:latin typeface="Quicksand"/>
                <a:ea typeface="Quicksand"/>
                <a:cs typeface="Quicksand"/>
                <a:sym typeface="Quicksand"/>
              </a:rPr>
              <a:t>e espera crear un sistema de información para suplir los problemas a la hora de solicitar citas de la fundación. Durante 18 meses de planeación y elaboración.  se cuenta con 4 pc se obtendrá un límite de gastos mínimos para la elaboración del sistema.</a:t>
            </a:r>
            <a:endParaRPr b="0" i="0" sz="39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14"/>
          <p:cNvSpPr txBox="1"/>
          <p:nvPr/>
        </p:nvSpPr>
        <p:spPr>
          <a:xfrm>
            <a:off x="1995638" y="6981212"/>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2. Recolección de información</a:t>
            </a:r>
            <a:endParaRPr b="0" i="0" sz="11000" u="none" cap="none" strike="noStrike">
              <a:solidFill>
                <a:srgbClr val="FF6D00"/>
              </a:solidFill>
              <a:latin typeface="Coda"/>
              <a:ea typeface="Coda"/>
              <a:cs typeface="Coda"/>
              <a:sym typeface="Cod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gd2016f8bef_4_1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2. Recolección de información</a:t>
            </a:r>
            <a:endParaRPr b="0" i="0" sz="1400" u="none" cap="none" strike="noStrike">
              <a:solidFill>
                <a:srgbClr val="000000"/>
              </a:solidFill>
              <a:latin typeface="Coda"/>
              <a:ea typeface="Coda"/>
              <a:cs typeface="Coda"/>
              <a:sym typeface="Coda"/>
            </a:endParaRPr>
          </a:p>
        </p:txBody>
      </p:sp>
      <p:sp>
        <p:nvSpPr>
          <p:cNvPr id="133" name="Google Shape;133;gd2016f8bef_4_11"/>
          <p:cNvSpPr txBox="1"/>
          <p:nvPr/>
        </p:nvSpPr>
        <p:spPr>
          <a:xfrm>
            <a:off x="4979850" y="3070325"/>
            <a:ext cx="144243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 Técnica y metodología seleccionadas</a:t>
            </a:r>
            <a:endParaRPr b="0" i="0" sz="5700" u="none" cap="none" strike="noStrike">
              <a:solidFill>
                <a:srgbClr val="FB4C0F"/>
              </a:solidFill>
              <a:latin typeface="Coda"/>
              <a:ea typeface="Coda"/>
              <a:cs typeface="Coda"/>
              <a:sym typeface="Coda"/>
            </a:endParaRPr>
          </a:p>
        </p:txBody>
      </p:sp>
      <p:sp>
        <p:nvSpPr>
          <p:cNvPr id="134" name="Google Shape;134;gd2016f8bef_4_11"/>
          <p:cNvSpPr/>
          <p:nvPr/>
        </p:nvSpPr>
        <p:spPr>
          <a:xfrm rot="10800000">
            <a:off x="14979450" y="5418175"/>
            <a:ext cx="4424700" cy="5887200"/>
          </a:xfrm>
          <a:prstGeom prst="triangle">
            <a:avLst>
              <a:gd fmla="val 50000" name="adj"/>
            </a:avLst>
          </a:prstGeom>
          <a:noFill/>
          <a:ln cap="flat" cmpd="sng" w="114300">
            <a:solidFill>
              <a:srgbClr val="FB4C0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d2016f8bef_4_11"/>
          <p:cNvSpPr txBox="1"/>
          <p:nvPr/>
        </p:nvSpPr>
        <p:spPr>
          <a:xfrm>
            <a:off x="14979450" y="11708075"/>
            <a:ext cx="4424700" cy="1508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300"/>
              <a:buFont typeface="Arial"/>
              <a:buNone/>
            </a:pPr>
            <a:r>
              <a:rPr b="0" i="0" lang="es-CO" sz="4300" u="none" cap="none" strike="noStrike">
                <a:solidFill>
                  <a:schemeClr val="dk1"/>
                </a:solidFill>
                <a:latin typeface="Coda"/>
                <a:ea typeface="Coda"/>
                <a:cs typeface="Coda"/>
                <a:sym typeface="Coda"/>
              </a:rPr>
              <a:t>Metodología embudo</a:t>
            </a:r>
            <a:endParaRPr b="0" i="0" sz="2500" u="none" cap="none" strike="noStrike">
              <a:solidFill>
                <a:schemeClr val="dk1"/>
              </a:solidFill>
              <a:latin typeface="Coda"/>
              <a:ea typeface="Coda"/>
              <a:cs typeface="Coda"/>
              <a:sym typeface="Coda"/>
            </a:endParaRPr>
          </a:p>
        </p:txBody>
      </p:sp>
      <p:sp>
        <p:nvSpPr>
          <p:cNvPr id="136" name="Google Shape;136;gd2016f8bef_4_11"/>
          <p:cNvSpPr txBox="1"/>
          <p:nvPr/>
        </p:nvSpPr>
        <p:spPr>
          <a:xfrm rot="-2357261">
            <a:off x="3772918" y="7924071"/>
            <a:ext cx="8452585" cy="15066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s-CO" sz="9200" u="none" cap="none" strike="noStrike">
                <a:solidFill>
                  <a:schemeClr val="dk1"/>
                </a:solidFill>
                <a:latin typeface="Quicksand"/>
                <a:ea typeface="Quicksand"/>
                <a:cs typeface="Quicksand"/>
                <a:sym typeface="Quicksand"/>
              </a:rPr>
              <a:t>Entrevista</a:t>
            </a:r>
            <a:endParaRPr b="1" i="0" sz="9200" u="none" cap="none" strike="noStrike">
              <a:solidFill>
                <a:schemeClr val="dk1"/>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2. Recolección de información</a:t>
            </a:r>
            <a:endParaRPr b="0" i="0" sz="1400" u="none" cap="none" strike="noStrike">
              <a:solidFill>
                <a:srgbClr val="000000"/>
              </a:solidFill>
              <a:latin typeface="Coda"/>
              <a:ea typeface="Coda"/>
              <a:cs typeface="Coda"/>
              <a:sym typeface="Coda"/>
            </a:endParaRPr>
          </a:p>
        </p:txBody>
      </p:sp>
      <p:sp>
        <p:nvSpPr>
          <p:cNvPr id="142" name="Google Shape;142;p15"/>
          <p:cNvSpPr txBox="1"/>
          <p:nvPr/>
        </p:nvSpPr>
        <p:spPr>
          <a:xfrm>
            <a:off x="9657301" y="2861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 Roles </a:t>
            </a:r>
            <a:endParaRPr b="0" i="0" sz="5700" u="none" cap="none" strike="noStrike">
              <a:solidFill>
                <a:srgbClr val="FB4C0F"/>
              </a:solidFill>
              <a:latin typeface="Coda"/>
              <a:ea typeface="Coda"/>
              <a:cs typeface="Coda"/>
              <a:sym typeface="Coda"/>
            </a:endParaRPr>
          </a:p>
        </p:txBody>
      </p:sp>
      <p:pic>
        <p:nvPicPr>
          <p:cNvPr id="143" name="Google Shape;143;p15"/>
          <p:cNvPicPr preferRelativeResize="0"/>
          <p:nvPr/>
        </p:nvPicPr>
        <p:blipFill rotWithShape="1">
          <a:blip r:embed="rId4">
            <a:alphaModFix/>
          </a:blip>
          <a:srcRect b="0" l="0" r="0" t="0"/>
          <a:stretch/>
        </p:blipFill>
        <p:spPr>
          <a:xfrm>
            <a:off x="4437800" y="5809063"/>
            <a:ext cx="4129800" cy="4129800"/>
          </a:xfrm>
          <a:prstGeom prst="roundRect">
            <a:avLst>
              <a:gd fmla="val 16667" name="adj"/>
            </a:avLst>
          </a:prstGeom>
          <a:noFill/>
          <a:ln>
            <a:noFill/>
          </a:ln>
        </p:spPr>
      </p:pic>
      <p:pic>
        <p:nvPicPr>
          <p:cNvPr id="144" name="Google Shape;144;p15"/>
          <p:cNvPicPr preferRelativeResize="0"/>
          <p:nvPr/>
        </p:nvPicPr>
        <p:blipFill rotWithShape="1">
          <a:blip r:embed="rId5">
            <a:alphaModFix/>
          </a:blip>
          <a:srcRect b="0" l="0" r="0" t="0"/>
          <a:stretch/>
        </p:blipFill>
        <p:spPr>
          <a:xfrm>
            <a:off x="10127063" y="5809063"/>
            <a:ext cx="4129800" cy="4129800"/>
          </a:xfrm>
          <a:prstGeom prst="roundRect">
            <a:avLst>
              <a:gd fmla="val 16667" name="adj"/>
            </a:avLst>
          </a:prstGeom>
          <a:noFill/>
          <a:ln>
            <a:noFill/>
          </a:ln>
        </p:spPr>
      </p:pic>
      <p:pic>
        <p:nvPicPr>
          <p:cNvPr id="145" name="Google Shape;145;p15"/>
          <p:cNvPicPr preferRelativeResize="0"/>
          <p:nvPr/>
        </p:nvPicPr>
        <p:blipFill rotWithShape="1">
          <a:blip r:embed="rId6">
            <a:alphaModFix/>
          </a:blip>
          <a:srcRect b="0" l="0" r="0" t="0"/>
          <a:stretch/>
        </p:blipFill>
        <p:spPr>
          <a:xfrm>
            <a:off x="15816350" y="5809063"/>
            <a:ext cx="4129800" cy="4129800"/>
          </a:xfrm>
          <a:prstGeom prst="roundRect">
            <a:avLst>
              <a:gd fmla="val 16667" name="adj"/>
            </a:avLst>
          </a:prstGeom>
          <a:noFill/>
          <a:ln>
            <a:noFill/>
          </a:ln>
        </p:spPr>
      </p:pic>
      <p:sp>
        <p:nvSpPr>
          <p:cNvPr id="146" name="Google Shape;146;p15"/>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4300" u="none" cap="none" strike="noStrike">
                <a:solidFill>
                  <a:schemeClr val="dk1"/>
                </a:solidFill>
                <a:latin typeface="Coda"/>
                <a:ea typeface="Coda"/>
                <a:cs typeface="Coda"/>
                <a:sym typeface="Coda"/>
              </a:rPr>
              <a:t>Paciente</a:t>
            </a:r>
            <a:endParaRPr b="0" i="0" sz="2500" u="none" cap="none" strike="noStrike">
              <a:solidFill>
                <a:srgbClr val="000000"/>
              </a:solidFill>
              <a:latin typeface="Coda"/>
              <a:ea typeface="Coda"/>
              <a:cs typeface="Coda"/>
              <a:sym typeface="Coda"/>
            </a:endParaRPr>
          </a:p>
        </p:txBody>
      </p:sp>
      <p:sp>
        <p:nvSpPr>
          <p:cNvPr id="147" name="Google Shape;147;p15"/>
          <p:cNvSpPr txBox="1"/>
          <p:nvPr/>
        </p:nvSpPr>
        <p:spPr>
          <a:xfrm>
            <a:off x="10691975" y="10061950"/>
            <a:ext cx="30000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300"/>
              <a:buFont typeface="Arial"/>
              <a:buNone/>
            </a:pPr>
            <a:r>
              <a:rPr b="0" i="0" lang="es-CO" sz="4300" u="none" cap="none" strike="noStrike">
                <a:solidFill>
                  <a:schemeClr val="dk1"/>
                </a:solidFill>
                <a:latin typeface="Coda"/>
                <a:ea typeface="Coda"/>
                <a:cs typeface="Coda"/>
                <a:sym typeface="Coda"/>
              </a:rPr>
              <a:t>Secretaria</a:t>
            </a:r>
            <a:endParaRPr b="0" i="0" sz="2500" u="none" cap="none" strike="noStrike">
              <a:solidFill>
                <a:schemeClr val="dk1"/>
              </a:solidFill>
              <a:latin typeface="Coda"/>
              <a:ea typeface="Coda"/>
              <a:cs typeface="Coda"/>
              <a:sym typeface="Coda"/>
            </a:endParaRPr>
          </a:p>
        </p:txBody>
      </p:sp>
      <p:sp>
        <p:nvSpPr>
          <p:cNvPr id="148" name="Google Shape;148;p15"/>
          <p:cNvSpPr txBox="1"/>
          <p:nvPr/>
        </p:nvSpPr>
        <p:spPr>
          <a:xfrm>
            <a:off x="16381250" y="10061950"/>
            <a:ext cx="3000000" cy="846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300"/>
              <a:buFont typeface="Arial"/>
              <a:buNone/>
            </a:pPr>
            <a:r>
              <a:rPr b="0" i="0" lang="es-CO" sz="4300" u="none" cap="none" strike="noStrike">
                <a:solidFill>
                  <a:schemeClr val="dk1"/>
                </a:solidFill>
                <a:latin typeface="Coda"/>
                <a:ea typeface="Coda"/>
                <a:cs typeface="Coda"/>
                <a:sym typeface="Coda"/>
              </a:rPr>
              <a:t>Terapeuta</a:t>
            </a:r>
            <a:endParaRPr b="0" i="0" sz="2500" u="none" cap="none" strike="noStrike">
              <a:solidFill>
                <a:schemeClr val="dk1"/>
              </a:solidFill>
              <a:latin typeface="Coda"/>
              <a:ea typeface="Coda"/>
              <a:cs typeface="Coda"/>
              <a:sym typeface="Cod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d2016f8bef_4_2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2. Recolección de información</a:t>
            </a:r>
            <a:endParaRPr b="0" i="0" sz="1400" u="none" cap="none" strike="noStrike">
              <a:solidFill>
                <a:srgbClr val="000000"/>
              </a:solidFill>
              <a:latin typeface="Coda"/>
              <a:ea typeface="Coda"/>
              <a:cs typeface="Coda"/>
              <a:sym typeface="Coda"/>
            </a:endParaRPr>
          </a:p>
        </p:txBody>
      </p:sp>
      <p:sp>
        <p:nvSpPr>
          <p:cNvPr id="154" name="Google Shape;154;gd2016f8bef_4_25"/>
          <p:cNvSpPr txBox="1"/>
          <p:nvPr/>
        </p:nvSpPr>
        <p:spPr>
          <a:xfrm>
            <a:off x="9657301" y="2861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Preguntas</a:t>
            </a:r>
            <a:endParaRPr b="0" i="0" sz="5700" u="none" cap="none" strike="noStrike">
              <a:solidFill>
                <a:srgbClr val="FB4C0F"/>
              </a:solidFill>
              <a:latin typeface="Coda"/>
              <a:ea typeface="Coda"/>
              <a:cs typeface="Coda"/>
              <a:sym typeface="Coda"/>
            </a:endParaRPr>
          </a:p>
        </p:txBody>
      </p:sp>
      <p:pic>
        <p:nvPicPr>
          <p:cNvPr id="155" name="Google Shape;155;gd2016f8bef_4_25"/>
          <p:cNvPicPr preferRelativeResize="0"/>
          <p:nvPr/>
        </p:nvPicPr>
        <p:blipFill rotWithShape="1">
          <a:blip r:embed="rId4">
            <a:alphaModFix/>
          </a:blip>
          <a:srcRect b="0" l="0" r="0" t="0"/>
          <a:stretch/>
        </p:blipFill>
        <p:spPr>
          <a:xfrm>
            <a:off x="4437800" y="5809063"/>
            <a:ext cx="4129800" cy="4129800"/>
          </a:xfrm>
          <a:prstGeom prst="roundRect">
            <a:avLst>
              <a:gd fmla="val 16667" name="adj"/>
            </a:avLst>
          </a:prstGeom>
          <a:noFill/>
          <a:ln>
            <a:noFill/>
          </a:ln>
        </p:spPr>
      </p:pic>
      <p:sp>
        <p:nvSpPr>
          <p:cNvPr id="156" name="Google Shape;156;gd2016f8bef_4_25"/>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4300" u="none" cap="none" strike="noStrike">
                <a:solidFill>
                  <a:schemeClr val="dk1"/>
                </a:solidFill>
                <a:latin typeface="Coda"/>
                <a:ea typeface="Coda"/>
                <a:cs typeface="Coda"/>
                <a:sym typeface="Coda"/>
              </a:rPr>
              <a:t>Paciente</a:t>
            </a:r>
            <a:endParaRPr b="0" i="0" sz="2500" u="none" cap="none" strike="noStrike">
              <a:solidFill>
                <a:srgbClr val="000000"/>
              </a:solidFill>
              <a:latin typeface="Coda"/>
              <a:ea typeface="Coda"/>
              <a:cs typeface="Coda"/>
              <a:sym typeface="Coda"/>
            </a:endParaRPr>
          </a:p>
        </p:txBody>
      </p:sp>
      <p:sp>
        <p:nvSpPr>
          <p:cNvPr id="157" name="Google Shape;157;gd2016f8bef_4_25"/>
          <p:cNvSpPr txBox="1"/>
          <p:nvPr/>
        </p:nvSpPr>
        <p:spPr>
          <a:xfrm>
            <a:off x="10727800" y="4515775"/>
            <a:ext cx="10197000" cy="8763900"/>
          </a:xfrm>
          <a:prstGeom prst="rect">
            <a:avLst/>
          </a:prstGeom>
          <a:noFill/>
          <a:ln>
            <a:noFill/>
          </a:ln>
        </p:spPr>
        <p:txBody>
          <a:bodyPr anchorCtr="0" anchor="ctr" bIns="71425" lIns="71425" spcFirstLastPara="1" rIns="71425" wrap="square" tIns="71425">
            <a:spAutoFit/>
          </a:bodyPr>
          <a:lstStyle/>
          <a:p>
            <a:pPr indent="-457200" lvl="0" marL="457200"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¿Cada cuánto asiste a una cita médica en la fundación?</a:t>
            </a:r>
            <a:endParaRPr b="0" i="0" sz="4000" u="none" cap="none" strike="noStrike">
              <a:solidFill>
                <a:schemeClr val="dk1"/>
              </a:solidFill>
              <a:latin typeface="Quicksand"/>
              <a:ea typeface="Quicksand"/>
              <a:cs typeface="Quicksand"/>
              <a:sym typeface="Quicksand"/>
            </a:endParaRPr>
          </a:p>
          <a:p>
            <a:pPr indent="-457200" lvl="0" marL="457200"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¿De qué manera consulta su historia clínica?</a:t>
            </a:r>
            <a:endParaRPr b="0" i="0" sz="4000" u="none" cap="none" strike="noStrike">
              <a:solidFill>
                <a:schemeClr val="dk1"/>
              </a:solidFill>
              <a:latin typeface="Quicksand"/>
              <a:ea typeface="Quicksand"/>
              <a:cs typeface="Quicksand"/>
              <a:sym typeface="Quicksand"/>
            </a:endParaRPr>
          </a:p>
          <a:p>
            <a:pPr indent="-457200" lvl="0" marL="457200"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¿Hace cuánto tiempo pertenece a la institución Arcángeles?</a:t>
            </a:r>
            <a:endParaRPr b="0" i="0" sz="4000" u="none" cap="none" strike="noStrike">
              <a:solidFill>
                <a:schemeClr val="dk1"/>
              </a:solidFill>
              <a:latin typeface="Quicksand"/>
              <a:ea typeface="Quicksand"/>
              <a:cs typeface="Quicksand"/>
              <a:sym typeface="Quicksand"/>
            </a:endParaRPr>
          </a:p>
          <a:p>
            <a:pPr indent="-457200" lvl="0" marL="457200"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En caso de existir un sistema de información que brinde la gestión médica de la fundación, ¿Qué le parecería?</a:t>
            </a:r>
            <a:endParaRPr b="0" i="0" sz="4000" u="none" cap="none" strike="noStrike">
              <a:solidFill>
                <a:schemeClr val="dk1"/>
              </a:solidFill>
              <a:latin typeface="Quicksand"/>
              <a:ea typeface="Quicksand"/>
              <a:cs typeface="Quicksand"/>
              <a:sym typeface="Quicksand"/>
            </a:endParaRPr>
          </a:p>
          <a:p>
            <a:pPr indent="-457200" lvl="0" marL="457200"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¿Qué tan satisfecho está con el servicio al cliente?</a:t>
            </a:r>
            <a:endParaRPr b="0" i="0" sz="4000" u="none" cap="none" strike="noStrike">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Extremadamente satisfecho.</a:t>
            </a:r>
            <a:endParaRPr b="0" i="0" sz="4000" u="none" cap="none" strike="noStrike">
              <a:solidFill>
                <a:schemeClr val="dk1"/>
              </a:solidFill>
              <a:latin typeface="Quicksand"/>
              <a:ea typeface="Quicksand"/>
              <a:cs typeface="Quicksand"/>
              <a:sym typeface="Quicksand"/>
            </a:endParaRPr>
          </a:p>
          <a:p>
            <a:pPr indent="0" lvl="0" marL="457200" marR="0" rtl="0" algn="just">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gd2016f8bef_2_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2. Recolección de información</a:t>
            </a:r>
            <a:endParaRPr b="0" i="0" sz="1400" u="none" cap="none" strike="noStrike">
              <a:solidFill>
                <a:srgbClr val="000000"/>
              </a:solidFill>
              <a:latin typeface="Coda"/>
              <a:ea typeface="Coda"/>
              <a:cs typeface="Coda"/>
              <a:sym typeface="Coda"/>
            </a:endParaRPr>
          </a:p>
        </p:txBody>
      </p:sp>
      <p:sp>
        <p:nvSpPr>
          <p:cNvPr id="163" name="Google Shape;163;gd2016f8bef_2_0"/>
          <p:cNvSpPr txBox="1"/>
          <p:nvPr/>
        </p:nvSpPr>
        <p:spPr>
          <a:xfrm>
            <a:off x="10024326" y="5435275"/>
            <a:ext cx="50694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Preguntas</a:t>
            </a:r>
            <a:endParaRPr b="0" i="0" sz="5700" u="none" cap="none" strike="noStrike">
              <a:solidFill>
                <a:srgbClr val="FB4C0F"/>
              </a:solidFill>
              <a:latin typeface="Coda"/>
              <a:ea typeface="Coda"/>
              <a:cs typeface="Coda"/>
              <a:sym typeface="Coda"/>
            </a:endParaRPr>
          </a:p>
        </p:txBody>
      </p:sp>
      <p:pic>
        <p:nvPicPr>
          <p:cNvPr id="164" name="Google Shape;164;gd2016f8bef_2_0"/>
          <p:cNvPicPr preferRelativeResize="0"/>
          <p:nvPr/>
        </p:nvPicPr>
        <p:blipFill rotWithShape="1">
          <a:blip r:embed="rId4">
            <a:alphaModFix/>
          </a:blip>
          <a:srcRect b="0" l="0" r="0" t="0"/>
          <a:stretch/>
        </p:blipFill>
        <p:spPr>
          <a:xfrm>
            <a:off x="4437800" y="5809063"/>
            <a:ext cx="4129800" cy="4129800"/>
          </a:xfrm>
          <a:prstGeom prst="roundRect">
            <a:avLst>
              <a:gd fmla="val 16667" name="adj"/>
            </a:avLst>
          </a:prstGeom>
          <a:noFill/>
          <a:ln>
            <a:noFill/>
          </a:ln>
        </p:spPr>
      </p:pic>
      <p:sp>
        <p:nvSpPr>
          <p:cNvPr id="165" name="Google Shape;165;gd2016f8bef_2_0"/>
          <p:cNvSpPr txBox="1"/>
          <p:nvPr/>
        </p:nvSpPr>
        <p:spPr>
          <a:xfrm>
            <a:off x="4238450" y="10108150"/>
            <a:ext cx="4528500" cy="75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4300" u="none" cap="none" strike="noStrike">
                <a:solidFill>
                  <a:schemeClr val="dk1"/>
                </a:solidFill>
                <a:latin typeface="Coda"/>
                <a:ea typeface="Coda"/>
                <a:cs typeface="Coda"/>
                <a:sym typeface="Coda"/>
              </a:rPr>
              <a:t>Paciente</a:t>
            </a:r>
            <a:endParaRPr b="0" i="0" sz="2500" u="none" cap="none" strike="noStrike">
              <a:solidFill>
                <a:srgbClr val="000000"/>
              </a:solidFill>
              <a:latin typeface="Coda"/>
              <a:ea typeface="Coda"/>
              <a:cs typeface="Coda"/>
              <a:sym typeface="Coda"/>
            </a:endParaRPr>
          </a:p>
        </p:txBody>
      </p:sp>
      <p:sp>
        <p:nvSpPr>
          <p:cNvPr id="166" name="Google Shape;166;gd2016f8bef_2_0"/>
          <p:cNvSpPr txBox="1"/>
          <p:nvPr/>
        </p:nvSpPr>
        <p:spPr>
          <a:xfrm>
            <a:off x="11094825" y="7089775"/>
            <a:ext cx="10197000" cy="3222900"/>
          </a:xfrm>
          <a:prstGeom prst="rect">
            <a:avLst/>
          </a:prstGeom>
          <a:noFill/>
          <a:ln>
            <a:noFill/>
          </a:ln>
        </p:spPr>
        <p:txBody>
          <a:bodyPr anchorCtr="0" anchor="ctr" bIns="71425" lIns="71425" spcFirstLastPara="1" rIns="71425" wrap="square" tIns="71425">
            <a:spAutoFit/>
          </a:bodyPr>
          <a:lstStyle/>
          <a:p>
            <a:pPr indent="-482600" lvl="1" marL="1529999"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Muy satisfecho.</a:t>
            </a:r>
            <a:endParaRPr b="0" i="0" sz="4000" u="none" cap="none" strike="noStrike">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Moderadamente satisfecho.</a:t>
            </a:r>
            <a:endParaRPr b="0" i="0" sz="4000" u="none" cap="none" strike="noStrike">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Poco satisfecho.</a:t>
            </a:r>
            <a:endParaRPr b="0" i="0" sz="4000" u="none" cap="none" strike="noStrike">
              <a:solidFill>
                <a:schemeClr val="dk1"/>
              </a:solidFill>
              <a:latin typeface="Quicksand"/>
              <a:ea typeface="Quicksand"/>
              <a:cs typeface="Quicksand"/>
              <a:sym typeface="Quicksand"/>
            </a:endParaRPr>
          </a:p>
          <a:p>
            <a:pPr indent="-482600" lvl="1" marL="1529999" marR="0" rtl="0" algn="just">
              <a:lnSpc>
                <a:spcPct val="100000"/>
              </a:lnSpc>
              <a:spcBef>
                <a:spcPts val="0"/>
              </a:spcBef>
              <a:spcAft>
                <a:spcPts val="0"/>
              </a:spcAft>
              <a:buClr>
                <a:schemeClr val="dk1"/>
              </a:buClr>
              <a:buSzPts val="4000"/>
              <a:buFont typeface="Quicksand"/>
              <a:buChar char="○"/>
            </a:pPr>
            <a:r>
              <a:rPr b="0" i="0" lang="es-CO" sz="4000" u="none" cap="none" strike="noStrike">
                <a:solidFill>
                  <a:schemeClr val="dk1"/>
                </a:solidFill>
                <a:latin typeface="Quicksand"/>
                <a:ea typeface="Quicksand"/>
                <a:cs typeface="Quicksand"/>
                <a:sym typeface="Quicksand"/>
              </a:rPr>
              <a:t>Insatisfecho.</a:t>
            </a:r>
            <a:endParaRPr b="0" i="0" sz="4000" u="none" cap="none" strike="noStrike">
              <a:solidFill>
                <a:schemeClr val="dk1"/>
              </a:solidFill>
              <a:latin typeface="Quicksand"/>
              <a:ea typeface="Quicksand"/>
              <a:cs typeface="Quicksand"/>
              <a:sym typeface="Quicksand"/>
            </a:endParaRPr>
          </a:p>
          <a:p>
            <a:pPr indent="0" lvl="0" marL="457200" marR="0" rtl="0" algn="just">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6"/>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7"/>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177" name="Google Shape;177;p17"/>
          <p:cNvSpPr txBox="1"/>
          <p:nvPr/>
        </p:nvSpPr>
        <p:spPr>
          <a:xfrm>
            <a:off x="2629201" y="553257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 Mapas de proceso BPMN</a:t>
            </a:r>
            <a:endParaRPr b="0" i="0" sz="5700" u="none" cap="none" strike="noStrike">
              <a:solidFill>
                <a:srgbClr val="FB4C0F"/>
              </a:solidFill>
              <a:latin typeface="Coda"/>
              <a:ea typeface="Coda"/>
              <a:cs typeface="Coda"/>
              <a:sym typeface="Coda"/>
            </a:endParaRPr>
          </a:p>
        </p:txBody>
      </p:sp>
      <p:sp>
        <p:nvSpPr>
          <p:cNvPr id="178" name="Google Shape;178;p17"/>
          <p:cNvSpPr txBox="1"/>
          <p:nvPr/>
        </p:nvSpPr>
        <p:spPr>
          <a:xfrm>
            <a:off x="3834175" y="7608400"/>
            <a:ext cx="17049300" cy="26070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En est</a:t>
            </a:r>
            <a:r>
              <a:rPr lang="es-CO" sz="4000">
                <a:solidFill>
                  <a:schemeClr val="dk1"/>
                </a:solidFill>
                <a:latin typeface="Quicksand"/>
                <a:ea typeface="Quicksand"/>
                <a:cs typeface="Quicksand"/>
                <a:sym typeface="Quicksand"/>
              </a:rPr>
              <a:t>os</a:t>
            </a:r>
            <a:r>
              <a:rPr b="0" i="0" lang="es-CO" sz="4000" u="none" cap="none" strike="noStrike">
                <a:solidFill>
                  <a:schemeClr val="dk1"/>
                </a:solidFill>
                <a:latin typeface="Quicksand"/>
                <a:ea typeface="Quicksand"/>
                <a:cs typeface="Quicksand"/>
                <a:sym typeface="Quicksand"/>
              </a:rPr>
              <a:t> BPMN, se visualiza el paso a paso que debe realizar un paciente para gestionar una cita médica, cabe destacar que tiene los siguientes roles paciente, secretaria y terapeuta los cuales debe seguir un proceso determinado para alcanzar dicho objetivo.</a:t>
            </a:r>
            <a:endParaRPr b="0"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 name="Shape 24"/>
        <p:cNvGrpSpPr/>
        <p:nvPr/>
      </p:nvGrpSpPr>
      <p:grpSpPr>
        <a:xfrm>
          <a:off x="0" y="0"/>
          <a:ext cx="0" cy="0"/>
          <a:chOff x="0" y="0"/>
          <a:chExt cx="0" cy="0"/>
        </a:xfrm>
      </p:grpSpPr>
      <p:grpSp>
        <p:nvGrpSpPr>
          <p:cNvPr id="25" name="Google Shape;25;gd1ff7a92bc_1_2"/>
          <p:cNvGrpSpPr/>
          <p:nvPr/>
        </p:nvGrpSpPr>
        <p:grpSpPr>
          <a:xfrm>
            <a:off x="3647198" y="5386490"/>
            <a:ext cx="8787570" cy="4975027"/>
            <a:chOff x="12683955" y="5532171"/>
            <a:chExt cx="10600205" cy="4975027"/>
          </a:xfrm>
        </p:grpSpPr>
        <p:sp>
          <p:nvSpPr>
            <p:cNvPr id="26" name="Google Shape;26;gd1ff7a92bc_1_2"/>
            <p:cNvSpPr txBox="1"/>
            <p:nvPr/>
          </p:nvSpPr>
          <p:spPr>
            <a:xfrm>
              <a:off x="12683960" y="5532171"/>
              <a:ext cx="4182600" cy="7599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B4C0F"/>
                </a:buClr>
                <a:buSzPts val="4000"/>
                <a:buFont typeface="Arial"/>
                <a:buNone/>
              </a:pPr>
              <a:r>
                <a:rPr b="0" i="0" lang="es-CO" sz="4000" u="none" cap="none" strike="noStrike">
                  <a:solidFill>
                    <a:srgbClr val="FB4C0F"/>
                  </a:solidFill>
                  <a:latin typeface="Coda"/>
                  <a:ea typeface="Coda"/>
                  <a:cs typeface="Coda"/>
                  <a:sym typeface="Coda"/>
                </a:rPr>
                <a:t>Aprendices:</a:t>
              </a:r>
              <a:endParaRPr b="0" i="0" sz="4000" u="none" cap="none" strike="noStrike">
                <a:solidFill>
                  <a:srgbClr val="FB4C0F"/>
                </a:solidFill>
                <a:latin typeface="Coda"/>
                <a:ea typeface="Coda"/>
                <a:cs typeface="Coda"/>
                <a:sym typeface="Coda"/>
              </a:endParaRPr>
            </a:p>
          </p:txBody>
        </p:sp>
        <p:sp>
          <p:nvSpPr>
            <p:cNvPr id="27" name="Google Shape;27;gd1ff7a92bc_1_2"/>
            <p:cNvSpPr txBox="1"/>
            <p:nvPr/>
          </p:nvSpPr>
          <p:spPr>
            <a:xfrm>
              <a:off x="12683960" y="6453428"/>
              <a:ext cx="93981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Bryan Gabriel Cardozo Benavides</a:t>
              </a:r>
              <a:endParaRPr b="0" i="0" sz="3600" u="none" cap="none" strike="noStrike">
                <a:solidFill>
                  <a:schemeClr val="dk1"/>
                </a:solidFill>
                <a:latin typeface="Quicksand"/>
                <a:ea typeface="Quicksand"/>
                <a:cs typeface="Quicksand"/>
                <a:sym typeface="Quicksand"/>
              </a:endParaRPr>
            </a:p>
          </p:txBody>
        </p:sp>
        <p:sp>
          <p:nvSpPr>
            <p:cNvPr id="28" name="Google Shape;28;gd1ff7a92bc_1_2"/>
            <p:cNvSpPr txBox="1"/>
            <p:nvPr/>
          </p:nvSpPr>
          <p:spPr>
            <a:xfrm>
              <a:off x="12683960" y="7292267"/>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Hernán Torres Rodríguez</a:t>
              </a:r>
              <a:endParaRPr b="0" i="0" sz="3600" u="none" cap="none" strike="noStrike">
                <a:solidFill>
                  <a:schemeClr val="dk1"/>
                </a:solidFill>
                <a:latin typeface="Quicksand"/>
                <a:ea typeface="Quicksand"/>
                <a:cs typeface="Quicksand"/>
                <a:sym typeface="Quicksand"/>
              </a:endParaRPr>
            </a:p>
          </p:txBody>
        </p:sp>
        <p:sp>
          <p:nvSpPr>
            <p:cNvPr id="29" name="Google Shape;29;gd1ff7a92bc_1_2"/>
            <p:cNvSpPr txBox="1"/>
            <p:nvPr/>
          </p:nvSpPr>
          <p:spPr>
            <a:xfrm>
              <a:off x="12683956" y="8131106"/>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María Fernanda Tovar Moreno</a:t>
              </a:r>
              <a:endParaRPr b="0" i="0" sz="3600" u="none" cap="none" strike="noStrike">
                <a:solidFill>
                  <a:schemeClr val="dk1"/>
                </a:solidFill>
                <a:latin typeface="Quicksand"/>
                <a:ea typeface="Quicksand"/>
                <a:cs typeface="Quicksand"/>
                <a:sym typeface="Quicksand"/>
              </a:endParaRPr>
            </a:p>
          </p:txBody>
        </p:sp>
        <p:sp>
          <p:nvSpPr>
            <p:cNvPr id="30" name="Google Shape;30;gd1ff7a92bc_1_2"/>
            <p:cNvSpPr txBox="1"/>
            <p:nvPr/>
          </p:nvSpPr>
          <p:spPr>
            <a:xfrm>
              <a:off x="12683955" y="8969945"/>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Quicksand"/>
                <a:ea typeface="Quicksand"/>
                <a:cs typeface="Quicksand"/>
                <a:sym typeface="Quicksand"/>
              </a:endParaRPr>
            </a:p>
          </p:txBody>
        </p:sp>
        <p:sp>
          <p:nvSpPr>
            <p:cNvPr id="31" name="Google Shape;31;gd1ff7a92bc_1_2"/>
            <p:cNvSpPr txBox="1"/>
            <p:nvPr/>
          </p:nvSpPr>
          <p:spPr>
            <a:xfrm>
              <a:off x="12683958" y="8969922"/>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b="0" i="0" lang="es-CO" sz="3600" u="none" cap="none" strike="noStrike">
                  <a:solidFill>
                    <a:schemeClr val="dk1"/>
                  </a:solidFill>
                  <a:latin typeface="Quicksand"/>
                  <a:ea typeface="Quicksand"/>
                  <a:cs typeface="Quicksand"/>
                  <a:sym typeface="Quicksand"/>
                </a:rPr>
                <a:t>Saraluz Castillo Méndez</a:t>
              </a:r>
              <a:endParaRPr b="0" i="0" sz="3600" u="none" cap="none" strike="noStrike">
                <a:solidFill>
                  <a:schemeClr val="dk1"/>
                </a:solidFill>
                <a:latin typeface="Quicksand"/>
                <a:ea typeface="Quicksand"/>
                <a:cs typeface="Quicksand"/>
                <a:sym typeface="Quicksand"/>
              </a:endParaRPr>
            </a:p>
          </p:txBody>
        </p:sp>
        <p:sp>
          <p:nvSpPr>
            <p:cNvPr id="32" name="Google Shape;32;gd1ff7a92bc_1_2"/>
            <p:cNvSpPr txBox="1"/>
            <p:nvPr/>
          </p:nvSpPr>
          <p:spPr>
            <a:xfrm>
              <a:off x="12683957" y="9808798"/>
              <a:ext cx="10600200" cy="6984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3600"/>
                <a:buFont typeface="Arial"/>
                <a:buNone/>
              </a:pPr>
              <a:r>
                <a:rPr lang="es-CO" sz="3600">
                  <a:solidFill>
                    <a:schemeClr val="dk1"/>
                  </a:solidFill>
                  <a:latin typeface="Quicksand"/>
                  <a:ea typeface="Quicksand"/>
                  <a:cs typeface="Quicksand"/>
                  <a:sym typeface="Quicksand"/>
                </a:rPr>
                <a:t>Sofia</a:t>
              </a:r>
              <a:r>
                <a:rPr b="0" i="0" lang="es-CO" sz="3600" u="none" cap="none" strike="noStrike">
                  <a:solidFill>
                    <a:schemeClr val="dk1"/>
                  </a:solidFill>
                  <a:latin typeface="Quicksand"/>
                  <a:ea typeface="Quicksand"/>
                  <a:cs typeface="Quicksand"/>
                  <a:sym typeface="Quicksand"/>
                </a:rPr>
                <a:t> </a:t>
              </a:r>
              <a:r>
                <a:rPr b="0" i="0" lang="es-CO" sz="3600" u="none" cap="none" strike="noStrike">
                  <a:solidFill>
                    <a:schemeClr val="dk1"/>
                  </a:solidFill>
                  <a:latin typeface="Quicksand"/>
                  <a:ea typeface="Quicksand"/>
                  <a:cs typeface="Quicksand"/>
                  <a:sym typeface="Quicksand"/>
                </a:rPr>
                <a:t>Carolina Alandete Flórez</a:t>
              </a:r>
              <a:endParaRPr b="0" i="0" sz="3600" u="none" cap="none" strike="noStrike">
                <a:solidFill>
                  <a:schemeClr val="dk1"/>
                </a:solidFill>
                <a:latin typeface="Quicksand"/>
                <a:ea typeface="Quicksand"/>
                <a:cs typeface="Quicksand"/>
                <a:sym typeface="Quicksand"/>
              </a:endParaRPr>
            </a:p>
          </p:txBody>
        </p:sp>
      </p:grpSp>
      <p:sp>
        <p:nvSpPr>
          <p:cNvPr id="33" name="Google Shape;33;gd1ff7a92bc_1_2"/>
          <p:cNvSpPr txBox="1"/>
          <p:nvPr/>
        </p:nvSpPr>
        <p:spPr>
          <a:xfrm>
            <a:off x="14613775" y="7063100"/>
            <a:ext cx="6463200" cy="1621800"/>
          </a:xfrm>
          <a:prstGeom prst="rect">
            <a:avLst/>
          </a:prstGeom>
          <a:noFill/>
          <a:ln>
            <a:noFill/>
          </a:ln>
        </p:spPr>
        <p:txBody>
          <a:bodyPr anchorCtr="0" anchor="ctr" bIns="71425" lIns="71425" spcFirstLastPara="1" rIns="71425" wrap="square" tIns="71425">
            <a:spAutoFit/>
          </a:bodyPr>
          <a:lstStyle/>
          <a:p>
            <a:pPr indent="0" lvl="0" marL="0" marR="0" rtl="0" algn="l">
              <a:lnSpc>
                <a:spcPct val="150000"/>
              </a:lnSpc>
              <a:spcBef>
                <a:spcPts val="0"/>
              </a:spcBef>
              <a:spcAft>
                <a:spcPts val="0"/>
              </a:spcAft>
              <a:buClr>
                <a:srgbClr val="FB4C0F"/>
              </a:buClr>
              <a:buSzPts val="3600"/>
              <a:buFont typeface="Arial"/>
              <a:buNone/>
            </a:pPr>
            <a:r>
              <a:rPr b="0" i="0" lang="es-CO" sz="4000" u="none" cap="none" strike="noStrike">
                <a:solidFill>
                  <a:srgbClr val="FB4C0F"/>
                </a:solidFill>
                <a:latin typeface="Coda"/>
                <a:ea typeface="Coda"/>
                <a:cs typeface="Coda"/>
                <a:sym typeface="Coda"/>
              </a:rPr>
              <a:t>Instructor:</a:t>
            </a:r>
            <a:br>
              <a:rPr b="1" i="1" lang="es-CO" sz="4400" u="none" cap="none" strike="noStrike">
                <a:solidFill>
                  <a:srgbClr val="FB4C0F"/>
                </a:solidFill>
                <a:latin typeface="Arial"/>
                <a:ea typeface="Arial"/>
                <a:cs typeface="Arial"/>
                <a:sym typeface="Arial"/>
              </a:rPr>
            </a:br>
            <a:r>
              <a:rPr b="0" i="0" lang="es-CO" sz="3600" u="none" cap="none" strike="noStrike">
                <a:solidFill>
                  <a:schemeClr val="dk1"/>
                </a:solidFill>
                <a:latin typeface="Quicksand"/>
                <a:ea typeface="Quicksand"/>
                <a:cs typeface="Quicksand"/>
                <a:sym typeface="Quicksand"/>
              </a:rPr>
              <a:t>Paola Tatiana Tovar Rugeles </a:t>
            </a:r>
            <a:endParaRPr b="0" i="0" sz="3600" u="none" cap="none" strike="noStrike">
              <a:solidFill>
                <a:schemeClr val="dk1"/>
              </a:solidFill>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g1186ab15e86_0_9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184" name="Google Shape;184;g1186ab15e86_0_93"/>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3.1  BPMN Situación actual</a:t>
            </a:r>
            <a:endParaRPr b="0" i="0" sz="5700" u="none" cap="none" strike="noStrike">
              <a:solidFill>
                <a:srgbClr val="FB4C0F"/>
              </a:solidFill>
              <a:latin typeface="Coda"/>
              <a:ea typeface="Coda"/>
              <a:cs typeface="Coda"/>
              <a:sym typeface="Coda"/>
            </a:endParaRPr>
          </a:p>
        </p:txBody>
      </p:sp>
      <p:sp>
        <p:nvSpPr>
          <p:cNvPr id="185" name="Google Shape;185;g1186ab15e86_0_93"/>
          <p:cNvSpPr txBox="1"/>
          <p:nvPr/>
        </p:nvSpPr>
        <p:spPr>
          <a:xfrm>
            <a:off x="3642875" y="12384350"/>
            <a:ext cx="194742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 </a:t>
            </a:r>
            <a:r>
              <a:rPr b="0" i="0" lang="es-CO" sz="3200" u="sng" cap="none" strike="noStrike">
                <a:solidFill>
                  <a:schemeClr val="hlink"/>
                </a:solidFill>
                <a:latin typeface="Coda"/>
                <a:ea typeface="Coda"/>
                <a:cs typeface="Coda"/>
                <a:sym typeface="Coda"/>
                <a:hlinkClick r:id="rId4"/>
              </a:rPr>
              <a:t>https://drive.google.com/file/d/1TFXvvo_kYjqHIeWC1AqvfSsBi6mFenDY/view?usp=sharing</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pic>
        <p:nvPicPr>
          <p:cNvPr id="186" name="Google Shape;186;g1186ab15e86_0_93"/>
          <p:cNvPicPr preferRelativeResize="0"/>
          <p:nvPr/>
        </p:nvPicPr>
        <p:blipFill rotWithShape="1">
          <a:blip r:embed="rId5">
            <a:alphaModFix/>
          </a:blip>
          <a:srcRect b="9591" l="0" r="0" t="0"/>
          <a:stretch/>
        </p:blipFill>
        <p:spPr>
          <a:xfrm>
            <a:off x="2077558" y="4210325"/>
            <a:ext cx="20228869" cy="7759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1186ab15e86_0_11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192" name="Google Shape;192;g1186ab15e86_0_119"/>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3.1  BPMN Situación actual</a:t>
            </a:r>
            <a:endParaRPr b="0" i="0" sz="5700" u="none" cap="none" strike="noStrike">
              <a:solidFill>
                <a:srgbClr val="FB4C0F"/>
              </a:solidFill>
              <a:latin typeface="Coda"/>
              <a:ea typeface="Coda"/>
              <a:cs typeface="Coda"/>
              <a:sym typeface="Coda"/>
            </a:endParaRPr>
          </a:p>
        </p:txBody>
      </p:sp>
      <p:sp>
        <p:nvSpPr>
          <p:cNvPr id="193" name="Google Shape;193;g1186ab15e86_0_119"/>
          <p:cNvSpPr txBox="1"/>
          <p:nvPr/>
        </p:nvSpPr>
        <p:spPr>
          <a:xfrm>
            <a:off x="3642875" y="11965350"/>
            <a:ext cx="19125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 </a:t>
            </a:r>
            <a:r>
              <a:rPr b="0" i="0" lang="es-CO" sz="3200" u="sng" cap="none" strike="noStrike">
                <a:solidFill>
                  <a:schemeClr val="hlink"/>
                </a:solidFill>
                <a:latin typeface="Coda"/>
                <a:ea typeface="Coda"/>
                <a:cs typeface="Coda"/>
                <a:sym typeface="Coda"/>
                <a:hlinkClick r:id="rId4"/>
              </a:rPr>
              <a:t>https://drive.google.com/file/d/1HCGC42z-lvJNlm-ferfX6N-qptnGMug-/view?usp=sharing</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sp>
        <p:nvSpPr>
          <p:cNvPr id="194" name="Google Shape;194;g1186ab15e86_0_119"/>
          <p:cNvSpPr txBox="1"/>
          <p:nvPr/>
        </p:nvSpPr>
        <p:spPr>
          <a:xfrm>
            <a:off x="3829901" y="3796050"/>
            <a:ext cx="6688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Subproceso: Agendar cita general</a:t>
            </a:r>
            <a:endParaRPr b="0" i="0" sz="1400" u="none" cap="none" strike="noStrike">
              <a:solidFill>
                <a:srgbClr val="000000"/>
              </a:solidFill>
              <a:latin typeface="Coda"/>
              <a:ea typeface="Coda"/>
              <a:cs typeface="Coda"/>
              <a:sym typeface="Coda"/>
            </a:endParaRPr>
          </a:p>
        </p:txBody>
      </p:sp>
      <p:pic>
        <p:nvPicPr>
          <p:cNvPr id="195" name="Google Shape;195;g1186ab15e86_0_119"/>
          <p:cNvPicPr preferRelativeResize="0"/>
          <p:nvPr/>
        </p:nvPicPr>
        <p:blipFill rotWithShape="1">
          <a:blip r:embed="rId5">
            <a:alphaModFix/>
          </a:blip>
          <a:srcRect b="19672" l="0" r="0" t="0"/>
          <a:stretch/>
        </p:blipFill>
        <p:spPr>
          <a:xfrm>
            <a:off x="5466954" y="4521638"/>
            <a:ext cx="15477432" cy="730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g1186ab15e86_0_10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201" name="Google Shape;201;g1186ab15e86_0_100"/>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3.2 BPMN Propuesta</a:t>
            </a:r>
            <a:endParaRPr b="0" i="0" sz="5700" u="none" cap="none" strike="noStrike">
              <a:solidFill>
                <a:srgbClr val="FB4C0F"/>
              </a:solidFill>
              <a:latin typeface="Coda"/>
              <a:ea typeface="Coda"/>
              <a:cs typeface="Coda"/>
              <a:sym typeface="Coda"/>
            </a:endParaRPr>
          </a:p>
        </p:txBody>
      </p:sp>
      <p:sp>
        <p:nvSpPr>
          <p:cNvPr id="202" name="Google Shape;202;g1186ab15e86_0_100"/>
          <p:cNvSpPr txBox="1"/>
          <p:nvPr/>
        </p:nvSpPr>
        <p:spPr>
          <a:xfrm>
            <a:off x="3642875" y="11870775"/>
            <a:ext cx="170493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a:t>
            </a:r>
            <a:br>
              <a:rPr b="0" i="0" lang="es-CO" sz="3200" u="none" cap="none" strike="noStrike">
                <a:solidFill>
                  <a:schemeClr val="dk1"/>
                </a:solidFill>
                <a:latin typeface="Coda"/>
                <a:ea typeface="Coda"/>
                <a:cs typeface="Coda"/>
                <a:sym typeface="Coda"/>
              </a:rPr>
            </a:br>
            <a:r>
              <a:rPr b="0" i="0" lang="es-CO" sz="3200" u="sng" cap="none" strike="noStrike">
                <a:solidFill>
                  <a:schemeClr val="hlink"/>
                </a:solidFill>
                <a:latin typeface="Coda"/>
                <a:ea typeface="Coda"/>
                <a:cs typeface="Coda"/>
                <a:sym typeface="Coda"/>
                <a:hlinkClick r:id="rId4"/>
              </a:rPr>
              <a:t>https://drive.google.com/file/d/1RZTqjxn4K7JNjpPremdDFxfxjtQxdfok/view?usp=sharing</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pic>
        <p:nvPicPr>
          <p:cNvPr id="203" name="Google Shape;203;g1186ab15e86_0_100"/>
          <p:cNvPicPr preferRelativeResize="0"/>
          <p:nvPr/>
        </p:nvPicPr>
        <p:blipFill rotWithShape="1">
          <a:blip r:embed="rId5">
            <a:alphaModFix/>
          </a:blip>
          <a:srcRect b="9321" l="0" r="0" t="0"/>
          <a:stretch/>
        </p:blipFill>
        <p:spPr>
          <a:xfrm>
            <a:off x="2221550" y="4006500"/>
            <a:ext cx="19891948" cy="76538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1186ab15e86_0_11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209" name="Google Shape;209;g1186ab15e86_0_112"/>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3.2 BPMN Propuesta</a:t>
            </a:r>
            <a:endParaRPr b="0" i="0" sz="5700" u="none" cap="none" strike="noStrike">
              <a:solidFill>
                <a:srgbClr val="FB4C0F"/>
              </a:solidFill>
              <a:latin typeface="Coda"/>
              <a:ea typeface="Coda"/>
              <a:cs typeface="Coda"/>
              <a:sym typeface="Coda"/>
            </a:endParaRPr>
          </a:p>
        </p:txBody>
      </p:sp>
      <p:sp>
        <p:nvSpPr>
          <p:cNvPr id="210" name="Google Shape;210;g1186ab15e86_0_112"/>
          <p:cNvSpPr txBox="1"/>
          <p:nvPr/>
        </p:nvSpPr>
        <p:spPr>
          <a:xfrm>
            <a:off x="3642876" y="4009975"/>
            <a:ext cx="6688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Subproceso:  Registrarse</a:t>
            </a:r>
            <a:endParaRPr b="0" i="0" sz="1400" u="none" cap="none" strike="noStrike">
              <a:solidFill>
                <a:srgbClr val="000000"/>
              </a:solidFill>
              <a:latin typeface="Coda"/>
              <a:ea typeface="Coda"/>
              <a:cs typeface="Coda"/>
              <a:sym typeface="Coda"/>
            </a:endParaRPr>
          </a:p>
        </p:txBody>
      </p:sp>
      <p:sp>
        <p:nvSpPr>
          <p:cNvPr id="211" name="Google Shape;211;g1186ab15e86_0_112"/>
          <p:cNvSpPr txBox="1"/>
          <p:nvPr/>
        </p:nvSpPr>
        <p:spPr>
          <a:xfrm>
            <a:off x="3642875" y="12154375"/>
            <a:ext cx="17676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a:t>
            </a:r>
            <a:br>
              <a:rPr b="0" i="0" lang="es-CO" sz="3200" u="none" cap="none" strike="noStrike">
                <a:solidFill>
                  <a:schemeClr val="dk1"/>
                </a:solidFill>
                <a:latin typeface="Coda"/>
                <a:ea typeface="Coda"/>
                <a:cs typeface="Coda"/>
                <a:sym typeface="Coda"/>
              </a:rPr>
            </a:br>
            <a:r>
              <a:rPr b="0" i="0" lang="es-CO" sz="3200" u="sng" cap="none" strike="noStrike">
                <a:solidFill>
                  <a:schemeClr val="hlink"/>
                </a:solidFill>
                <a:latin typeface="Coda"/>
                <a:ea typeface="Coda"/>
                <a:cs typeface="Coda"/>
                <a:sym typeface="Coda"/>
                <a:hlinkClick r:id="rId4"/>
              </a:rPr>
              <a:t>https://drive.google.com/file/d/1ie1hxzO1RIdEYp7seL2WB0G45LCQ_7z4/view</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pic>
        <p:nvPicPr>
          <p:cNvPr id="212" name="Google Shape;212;g1186ab15e86_0_112"/>
          <p:cNvPicPr preferRelativeResize="0"/>
          <p:nvPr/>
        </p:nvPicPr>
        <p:blipFill rotWithShape="1">
          <a:blip r:embed="rId5">
            <a:alphaModFix/>
          </a:blip>
          <a:srcRect b="20458" l="0" r="0" t="0"/>
          <a:stretch/>
        </p:blipFill>
        <p:spPr>
          <a:xfrm>
            <a:off x="5090867" y="4814175"/>
            <a:ext cx="14202300" cy="7273500"/>
          </a:xfrm>
          <a:prstGeom prst="roundRect">
            <a:avLst>
              <a:gd fmla="val 8522"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gd2016f8bef_1_1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218" name="Google Shape;218;gd2016f8bef_1_11"/>
          <p:cNvSpPr txBox="1"/>
          <p:nvPr/>
        </p:nvSpPr>
        <p:spPr>
          <a:xfrm>
            <a:off x="2629201" y="2226441"/>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3.2 BPMN Propuesta</a:t>
            </a:r>
            <a:endParaRPr b="0" i="0" sz="5700" u="none" cap="none" strike="noStrike">
              <a:solidFill>
                <a:srgbClr val="FB4C0F"/>
              </a:solidFill>
              <a:latin typeface="Coda"/>
              <a:ea typeface="Coda"/>
              <a:cs typeface="Coda"/>
              <a:sym typeface="Coda"/>
            </a:endParaRPr>
          </a:p>
        </p:txBody>
      </p:sp>
      <p:sp>
        <p:nvSpPr>
          <p:cNvPr id="219" name="Google Shape;219;gd2016f8bef_1_11"/>
          <p:cNvSpPr txBox="1"/>
          <p:nvPr/>
        </p:nvSpPr>
        <p:spPr>
          <a:xfrm>
            <a:off x="3864525" y="3348525"/>
            <a:ext cx="823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Subproceso:  Restablecer contraseña</a:t>
            </a:r>
            <a:endParaRPr b="0" i="0" sz="1400" u="none" cap="none" strike="noStrike">
              <a:solidFill>
                <a:srgbClr val="000000"/>
              </a:solidFill>
              <a:latin typeface="Coda"/>
              <a:ea typeface="Coda"/>
              <a:cs typeface="Coda"/>
              <a:sym typeface="Coda"/>
            </a:endParaRPr>
          </a:p>
        </p:txBody>
      </p:sp>
      <p:sp>
        <p:nvSpPr>
          <p:cNvPr id="220" name="Google Shape;220;gd2016f8bef_1_11"/>
          <p:cNvSpPr txBox="1"/>
          <p:nvPr/>
        </p:nvSpPr>
        <p:spPr>
          <a:xfrm>
            <a:off x="3642875" y="12122500"/>
            <a:ext cx="185391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a:t>
            </a:r>
            <a:endParaRPr b="0" i="0" sz="3200" u="none" cap="none" strike="noStrike">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r>
              <a:rPr b="0" i="0" lang="es-CO" sz="3200" u="sng" cap="none" strike="noStrike">
                <a:solidFill>
                  <a:schemeClr val="hlink"/>
                </a:solidFill>
                <a:latin typeface="Coda"/>
                <a:ea typeface="Coda"/>
                <a:cs typeface="Coda"/>
                <a:sym typeface="Coda"/>
                <a:hlinkClick r:id="rId4"/>
              </a:rPr>
              <a:t>https://drive.google.com/file/d/1kQqvPDpSpJYwwaDfghWOgnLjZrf7kJN0/view?usp=sharing</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pic>
        <p:nvPicPr>
          <p:cNvPr id="221" name="Google Shape;221;gd2016f8bef_1_11"/>
          <p:cNvPicPr preferRelativeResize="0"/>
          <p:nvPr/>
        </p:nvPicPr>
        <p:blipFill rotWithShape="1">
          <a:blip r:embed="rId5">
            <a:alphaModFix/>
          </a:blip>
          <a:srcRect b="17321" l="0" r="0" t="0"/>
          <a:stretch/>
        </p:blipFill>
        <p:spPr>
          <a:xfrm>
            <a:off x="3864529" y="4010000"/>
            <a:ext cx="16654935" cy="7685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d2016f8bef_1_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3. Mapas de proceso BPMN</a:t>
            </a:r>
            <a:endParaRPr b="0" i="0" sz="1400" u="none" cap="none" strike="noStrike">
              <a:solidFill>
                <a:srgbClr val="000000"/>
              </a:solidFill>
              <a:latin typeface="Coda"/>
              <a:ea typeface="Coda"/>
              <a:cs typeface="Coda"/>
              <a:sym typeface="Coda"/>
            </a:endParaRPr>
          </a:p>
        </p:txBody>
      </p:sp>
      <p:sp>
        <p:nvSpPr>
          <p:cNvPr id="227" name="Google Shape;227;gd2016f8bef_1_2"/>
          <p:cNvSpPr txBox="1"/>
          <p:nvPr/>
        </p:nvSpPr>
        <p:spPr>
          <a:xfrm>
            <a:off x="2629201" y="282645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s-CO" sz="5700" u="none" cap="none" strike="noStrike">
                <a:solidFill>
                  <a:srgbClr val="FB4C0F"/>
                </a:solidFill>
                <a:latin typeface="Coda"/>
                <a:ea typeface="Coda"/>
                <a:cs typeface="Coda"/>
                <a:sym typeface="Coda"/>
              </a:rPr>
              <a:t>3.2 BPMN Propuesta</a:t>
            </a:r>
            <a:endParaRPr b="0" i="0" sz="5700" u="none" cap="none" strike="noStrike">
              <a:solidFill>
                <a:srgbClr val="FB4C0F"/>
              </a:solidFill>
              <a:latin typeface="Coda"/>
              <a:ea typeface="Coda"/>
              <a:cs typeface="Coda"/>
              <a:sym typeface="Coda"/>
            </a:endParaRPr>
          </a:p>
        </p:txBody>
      </p:sp>
      <p:sp>
        <p:nvSpPr>
          <p:cNvPr id="228" name="Google Shape;228;gd2016f8bef_1_2"/>
          <p:cNvSpPr txBox="1"/>
          <p:nvPr/>
        </p:nvSpPr>
        <p:spPr>
          <a:xfrm>
            <a:off x="3642875" y="4009975"/>
            <a:ext cx="10604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Subproceso: Agendamiento de citas médicas</a:t>
            </a:r>
            <a:endParaRPr b="0" i="0" sz="1400" u="none" cap="none" strike="noStrike">
              <a:solidFill>
                <a:srgbClr val="000000"/>
              </a:solidFill>
              <a:latin typeface="Coda"/>
              <a:ea typeface="Coda"/>
              <a:cs typeface="Coda"/>
              <a:sym typeface="Coda"/>
            </a:endParaRPr>
          </a:p>
        </p:txBody>
      </p:sp>
      <p:sp>
        <p:nvSpPr>
          <p:cNvPr id="229" name="Google Shape;229;gd2016f8bef_1_2"/>
          <p:cNvSpPr txBox="1"/>
          <p:nvPr/>
        </p:nvSpPr>
        <p:spPr>
          <a:xfrm>
            <a:off x="2629200" y="12154375"/>
            <a:ext cx="191256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Bizagi, enlace:</a:t>
            </a:r>
            <a:endParaRPr b="0" i="0" sz="3200" u="none" cap="none" strike="noStrike">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r>
              <a:rPr b="0" i="0" lang="es-CO" sz="3200" u="sng" cap="none" strike="noStrike">
                <a:solidFill>
                  <a:schemeClr val="hlink"/>
                </a:solidFill>
                <a:latin typeface="Coda"/>
                <a:ea typeface="Coda"/>
                <a:cs typeface="Coda"/>
                <a:sym typeface="Coda"/>
                <a:hlinkClick r:id="rId4"/>
              </a:rPr>
              <a:t>https://drive.google.com/file/d/1artl4mI_G2qP57urMeXBm2mAiD99uxP7/view?usp=sharing</a:t>
            </a:r>
            <a:br>
              <a:rPr b="0" i="0" lang="es-CO" sz="3200" u="none" cap="none" strike="noStrike">
                <a:solidFill>
                  <a:schemeClr val="dk1"/>
                </a:solidFill>
                <a:latin typeface="Coda"/>
                <a:ea typeface="Coda"/>
                <a:cs typeface="Coda"/>
                <a:sym typeface="Coda"/>
              </a:rPr>
            </a:br>
            <a:endParaRPr b="0" i="0" sz="1400" u="none" cap="none" strike="noStrike">
              <a:solidFill>
                <a:srgbClr val="000000"/>
              </a:solidFill>
              <a:latin typeface="Coda"/>
              <a:ea typeface="Coda"/>
              <a:cs typeface="Coda"/>
              <a:sym typeface="Coda"/>
            </a:endParaRPr>
          </a:p>
        </p:txBody>
      </p:sp>
      <p:pic>
        <p:nvPicPr>
          <p:cNvPr id="230" name="Google Shape;230;gd2016f8bef_1_2"/>
          <p:cNvPicPr preferRelativeResize="0"/>
          <p:nvPr/>
        </p:nvPicPr>
        <p:blipFill rotWithShape="1">
          <a:blip r:embed="rId5">
            <a:alphaModFix/>
          </a:blip>
          <a:srcRect b="16330" l="0" r="0" t="0"/>
          <a:stretch/>
        </p:blipFill>
        <p:spPr>
          <a:xfrm>
            <a:off x="2198213" y="4803525"/>
            <a:ext cx="19987584" cy="74471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8"/>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g11875096727_0_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41" name="Google Shape;241;g11875096727_0_3"/>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funcionales</a:t>
            </a:r>
            <a:endParaRPr b="0" i="0" sz="3900" u="none" cap="none" strike="noStrike">
              <a:solidFill>
                <a:srgbClr val="FB4C0F"/>
              </a:solidFill>
              <a:latin typeface="Coda"/>
              <a:ea typeface="Coda"/>
              <a:cs typeface="Coda"/>
              <a:sym typeface="Coda"/>
            </a:endParaRPr>
          </a:p>
        </p:txBody>
      </p:sp>
      <p:graphicFrame>
        <p:nvGraphicFramePr>
          <p:cNvPr id="242" name="Google Shape;242;g11875096727_0_3"/>
          <p:cNvGraphicFramePr/>
          <p:nvPr/>
        </p:nvGraphicFramePr>
        <p:xfrm>
          <a:off x="3920475" y="3734750"/>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2600" u="none" cap="none" strike="noStrike">
                          <a:latin typeface="Quicksand"/>
                          <a:ea typeface="Quicksand"/>
                          <a:cs typeface="Quicksand"/>
                          <a:sym typeface="Quicksand"/>
                        </a:rPr>
                        <a:t>RF01</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2600" u="none" cap="none" strike="noStrike">
                          <a:solidFill>
                            <a:schemeClr val="dk1"/>
                          </a:solidFill>
                          <a:latin typeface="Quicksand"/>
                          <a:ea typeface="Quicksand"/>
                          <a:cs typeface="Quicksand"/>
                          <a:sym typeface="Quicksand"/>
                        </a:rPr>
                        <a:t>Visualizar módulo de ayuda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solidFill>
                            <a:schemeClr val="dk1"/>
                          </a:solidFill>
                          <a:latin typeface="Quicksand"/>
                          <a:ea typeface="Quicksand"/>
                          <a:cs typeface="Quicksand"/>
                          <a:sym typeface="Quicksand"/>
                        </a:rPr>
                        <a:t>Una persona o un usuario posee acceso al módulo de ayuda donde puede conocer de qué trata la página o adquirir instrucciones del cómo navegar por la misma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2600" u="none" cap="none" strike="noStrike">
                          <a:solidFill>
                            <a:schemeClr val="dk1"/>
                          </a:solidFill>
                          <a:latin typeface="Quicksand"/>
                          <a:ea typeface="Quicksand"/>
                          <a:cs typeface="Quicksand"/>
                          <a:sym typeface="Quicksand"/>
                        </a:rPr>
                        <a:t>El sistema remite a la persona o al usuario a una página determinada donde se encuentran las preguntas frecuentes, la sección de información de la empresa o la sección de guía para navegar en la página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Requerimientos</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 funcionales:</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RNF01</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RNF02</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RNF04</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RNF06</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RNF10</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RNF11</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s-CO" sz="2600" u="none" cap="none" strike="noStrike">
                          <a:solidFill>
                            <a:schemeClr val="dk1"/>
                          </a:solidFill>
                          <a:latin typeface="Quicksand"/>
                          <a:ea typeface="Quicksand"/>
                          <a:cs typeface="Quicksand"/>
                          <a:sym typeface="Quicksand"/>
                        </a:rPr>
                        <a:t>Alta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1186ab15e86_0_4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48" name="Google Shape;248;g1186ab15e86_0_42"/>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funcionales</a:t>
            </a:r>
            <a:endParaRPr b="0" i="0" sz="3900" u="none" cap="none" strike="noStrike">
              <a:solidFill>
                <a:srgbClr val="FB4C0F"/>
              </a:solidFill>
              <a:latin typeface="Coda"/>
              <a:ea typeface="Coda"/>
              <a:cs typeface="Coda"/>
              <a:sym typeface="Coda"/>
            </a:endParaRPr>
          </a:p>
        </p:txBody>
      </p:sp>
      <p:graphicFrame>
        <p:nvGraphicFramePr>
          <p:cNvPr id="249" name="Google Shape;249;g1186ab15e86_0_42"/>
          <p:cNvGraphicFramePr/>
          <p:nvPr/>
        </p:nvGraphicFramePr>
        <p:xfrm>
          <a:off x="3920475" y="4361875"/>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RF02</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Registrar usuario</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solidFill>
                            <a:schemeClr val="dk1"/>
                          </a:solidFill>
                          <a:latin typeface="Quicksand"/>
                          <a:ea typeface="Quicksand"/>
                          <a:cs typeface="Quicksand"/>
                          <a:sym typeface="Quicksand"/>
                        </a:rPr>
                        <a:t>Las personas deben suministrar la información pertinente para crear una cuenta</a:t>
                      </a:r>
                      <a:endParaRPr sz="2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2600"/>
                        <a:buFont typeface="Arial"/>
                        <a:buNone/>
                      </a:pPr>
                      <a:r>
                        <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provee un formulario de registro con campos de información obligatorios donde una persona que ingrese por primera vez debe diligenciarlo</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Requerimientos</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 funcionales:</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RNF01</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RNF02</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RNF03</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RNF04</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RNF07</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Alta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1186ab15e86_0_4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55" name="Google Shape;255;g1186ab15e86_0_48"/>
          <p:cNvSpPr txBox="1"/>
          <p:nvPr/>
        </p:nvSpPr>
        <p:spPr>
          <a:xfrm>
            <a:off x="2629201" y="2088828"/>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funcionales</a:t>
            </a:r>
            <a:endParaRPr b="0" i="0" sz="3900" u="none" cap="none" strike="noStrike">
              <a:solidFill>
                <a:srgbClr val="FB4C0F"/>
              </a:solidFill>
              <a:latin typeface="Coda"/>
              <a:ea typeface="Coda"/>
              <a:cs typeface="Coda"/>
              <a:sym typeface="Coda"/>
            </a:endParaRPr>
          </a:p>
        </p:txBody>
      </p:sp>
      <p:graphicFrame>
        <p:nvGraphicFramePr>
          <p:cNvPr id="256" name="Google Shape;256;g1186ab15e86_0_48"/>
          <p:cNvGraphicFramePr/>
          <p:nvPr/>
        </p:nvGraphicFramePr>
        <p:xfrm>
          <a:off x="3920475" y="3734750"/>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RF03</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Logear Usuario</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solidFill>
                            <a:schemeClr val="dk1"/>
                          </a:solidFill>
                          <a:latin typeface="Quicksand"/>
                          <a:ea typeface="Quicksand"/>
                          <a:cs typeface="Quicksand"/>
                          <a:sym typeface="Quicksand"/>
                        </a:rPr>
                        <a:t>El usuario debe identificarse para tener acceso al sistema</a:t>
                      </a:r>
                      <a:endParaRPr sz="2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000000"/>
                        </a:buClr>
                        <a:buSzPts val="2600"/>
                        <a:buFont typeface="Arial"/>
                        <a:buNone/>
                      </a:pPr>
                      <a:r>
                        <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provee un formulario de inicio de sesión con campos obligatorios donde una persona debe diligenciar su usuario y contraseña.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Requerimientos</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 funcionales:</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RNF01</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RNF02</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RNF03</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RNF04</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RNF05</a:t>
                      </a:r>
                      <a:endParaRPr sz="2600" u="none" cap="none" strike="noStrike">
                        <a:solidFill>
                          <a:schemeClr val="dk1"/>
                        </a:solidFill>
                        <a:latin typeface="Quicksand"/>
                        <a:ea typeface="Quicksand"/>
                        <a:cs typeface="Quicksand"/>
                        <a:sym typeface="Quicksand"/>
                      </a:endParaRPr>
                    </a:p>
                    <a:p>
                      <a:pPr indent="-393700" lvl="0" marL="457200" marR="0" rtl="0" algn="l">
                        <a:lnSpc>
                          <a:spcPct val="100000"/>
                        </a:lnSpc>
                        <a:spcBef>
                          <a:spcPts val="0"/>
                        </a:spcBef>
                        <a:spcAft>
                          <a:spcPts val="0"/>
                        </a:spcAft>
                        <a:buClr>
                          <a:schemeClr val="dk1"/>
                        </a:buClr>
                        <a:buSzPts val="2600"/>
                        <a:buFont typeface="Quicksand"/>
                        <a:buChar char="●"/>
                      </a:pPr>
                      <a:r>
                        <a:rPr lang="es-CO" sz="2600" u="none" cap="none" strike="noStrike">
                          <a:solidFill>
                            <a:schemeClr val="dk1"/>
                          </a:solidFill>
                          <a:latin typeface="Quicksand"/>
                          <a:ea typeface="Quicksand"/>
                          <a:cs typeface="Quicksand"/>
                          <a:sym typeface="Quicksand"/>
                        </a:rPr>
                        <a:t>RNF07</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A8D08D"/>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Alta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C5E0B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 name="Shape 37"/>
        <p:cNvGrpSpPr/>
        <p:nvPr/>
      </p:nvGrpSpPr>
      <p:grpSpPr>
        <a:xfrm>
          <a:off x="0" y="0"/>
          <a:ext cx="0" cy="0"/>
          <a:chOff x="0" y="0"/>
          <a:chExt cx="0" cy="0"/>
        </a:xfrm>
      </p:grpSpPr>
      <p:sp>
        <p:nvSpPr>
          <p:cNvPr id="38" name="Google Shape;38;p2"/>
          <p:cNvSpPr txBox="1"/>
          <p:nvPr/>
        </p:nvSpPr>
        <p:spPr>
          <a:xfrm>
            <a:off x="-826995" y="2120069"/>
            <a:ext cx="15452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CONTENIDOS</a:t>
            </a:r>
            <a:endParaRPr b="0" i="0" sz="1400" u="none" cap="none" strike="noStrike">
              <a:solidFill>
                <a:srgbClr val="000000"/>
              </a:solidFill>
              <a:latin typeface="Coda"/>
              <a:ea typeface="Coda"/>
              <a:cs typeface="Coda"/>
              <a:sym typeface="Coda"/>
            </a:endParaRPr>
          </a:p>
        </p:txBody>
      </p:sp>
      <p:sp>
        <p:nvSpPr>
          <p:cNvPr id="39" name="Google Shape;39;p2"/>
          <p:cNvSpPr txBox="1"/>
          <p:nvPr/>
        </p:nvSpPr>
        <p:spPr>
          <a:xfrm>
            <a:off x="2314750" y="4553625"/>
            <a:ext cx="9168900" cy="923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Arial"/>
              <a:buNone/>
            </a:pPr>
            <a:r>
              <a:rPr b="0" i="0" lang="es-CO" sz="4500" u="none" cap="none" strike="noStrike">
                <a:solidFill>
                  <a:schemeClr val="dk1"/>
                </a:solidFill>
                <a:latin typeface="Coda"/>
                <a:ea typeface="Coda"/>
                <a:cs typeface="Coda"/>
                <a:sym typeface="Coda"/>
              </a:rPr>
              <a:t>1. Contextualización</a:t>
            </a:r>
            <a:endParaRPr b="0" i="0" sz="1900" u="none" cap="none" strike="noStrike">
              <a:solidFill>
                <a:srgbClr val="000000"/>
              </a:solidFill>
              <a:latin typeface="Coda"/>
              <a:ea typeface="Coda"/>
              <a:cs typeface="Coda"/>
              <a:sym typeface="Coda"/>
            </a:endParaRPr>
          </a:p>
          <a:p>
            <a:pPr indent="457200" lvl="0" marL="0" marR="0" rtl="0" algn="l">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1.1 Planteamiento y Problemática</a:t>
            </a:r>
            <a:endParaRPr b="0" i="0" sz="1400" u="none" cap="none" strike="noStrike">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1.2 Pregunta problema</a:t>
            </a:r>
            <a:endParaRPr b="0" i="0" sz="1400" u="none" cap="none" strike="noStrike">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1.3 Objetivo general</a:t>
            </a:r>
            <a:endParaRPr b="0" i="0" sz="14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	1.4 Objetivos específicos</a:t>
            </a:r>
            <a:endParaRPr b="0" i="0" sz="1400" u="none" cap="none" strike="noStrike">
              <a:solidFill>
                <a:schemeClr val="dk1"/>
              </a:solidFill>
              <a:latin typeface="Quicksand"/>
              <a:ea typeface="Quicksand"/>
              <a:cs typeface="Quicksand"/>
              <a:sym typeface="Quicksand"/>
            </a:endParaRPr>
          </a:p>
          <a:p>
            <a:pPr indent="45720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1.5 Justificación</a:t>
            </a:r>
            <a:endParaRPr b="0" i="0" sz="14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4000"/>
              <a:buFont typeface="Arial"/>
              <a:buNone/>
            </a:pPr>
            <a:r>
              <a:rPr b="0" i="0" lang="es-CO" sz="4000" u="none" cap="none" strike="noStrike">
                <a:solidFill>
                  <a:schemeClr val="dk1"/>
                </a:solidFill>
                <a:latin typeface="Quicksand"/>
                <a:ea typeface="Quicksand"/>
                <a:cs typeface="Quicksand"/>
                <a:sym typeface="Quicksand"/>
              </a:rPr>
              <a:t>	1.6 Delimitación y alcance</a:t>
            </a:r>
            <a:endParaRPr b="0" i="0" sz="14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Times New Roman"/>
              <a:buNone/>
            </a:pPr>
            <a:br>
              <a:rPr b="0" i="0" lang="es-CO" sz="4000" u="none" cap="none" strike="noStrike">
                <a:solidFill>
                  <a:schemeClr val="dk1"/>
                </a:solidFill>
                <a:latin typeface="Times New Roman"/>
                <a:ea typeface="Times New Roman"/>
                <a:cs typeface="Times New Roman"/>
                <a:sym typeface="Times New Roman"/>
              </a:rPr>
            </a:br>
            <a:r>
              <a:rPr b="0" i="0" lang="es-CO" sz="4500" u="none" cap="none" strike="noStrike">
                <a:solidFill>
                  <a:schemeClr val="dk1"/>
                </a:solidFill>
                <a:latin typeface="Coda"/>
                <a:ea typeface="Coda"/>
                <a:cs typeface="Coda"/>
                <a:sym typeface="Coda"/>
              </a:rPr>
              <a:t>2. Recolección de información</a:t>
            </a:r>
            <a:br>
              <a:rPr b="0" i="0" lang="es-CO" sz="4500" u="none" cap="none" strike="noStrike">
                <a:solidFill>
                  <a:schemeClr val="dk1"/>
                </a:solidFill>
                <a:latin typeface="Coda"/>
                <a:ea typeface="Coda"/>
                <a:cs typeface="Coda"/>
                <a:sym typeface="Coda"/>
              </a:rPr>
            </a:br>
            <a:br>
              <a:rPr b="0" i="0" lang="es-CO" sz="4500" u="none" cap="none" strike="noStrike">
                <a:solidFill>
                  <a:schemeClr val="dk1"/>
                </a:solidFill>
                <a:latin typeface="Coda"/>
                <a:ea typeface="Coda"/>
                <a:cs typeface="Coda"/>
                <a:sym typeface="Coda"/>
              </a:rPr>
            </a:br>
            <a:r>
              <a:rPr lang="es-CO" sz="4500">
                <a:solidFill>
                  <a:schemeClr val="dk1"/>
                </a:solidFill>
                <a:latin typeface="Coda"/>
                <a:ea typeface="Coda"/>
                <a:cs typeface="Coda"/>
                <a:sym typeface="Coda"/>
              </a:rPr>
              <a:t>3. Mapas de proceso BPMN</a:t>
            </a:r>
            <a:endParaRPr sz="4500">
              <a:solidFill>
                <a:schemeClr val="dk1"/>
              </a:solidFill>
              <a:latin typeface="Coda"/>
              <a:ea typeface="Coda"/>
              <a:cs typeface="Coda"/>
              <a:sym typeface="Coda"/>
            </a:endParaRPr>
          </a:p>
          <a:p>
            <a:pPr indent="0" lvl="0" marL="0" rtl="0" algn="l">
              <a:spcBef>
                <a:spcPts val="0"/>
              </a:spcBef>
              <a:spcAft>
                <a:spcPts val="0"/>
              </a:spcAft>
              <a:buClr>
                <a:schemeClr val="dk1"/>
              </a:buClr>
              <a:buSzPts val="4000"/>
              <a:buFont typeface="Arial"/>
              <a:buNone/>
            </a:pPr>
            <a:r>
              <a:rPr lang="es-CO" sz="4000">
                <a:solidFill>
                  <a:schemeClr val="dk1"/>
                </a:solidFill>
              </a:rPr>
              <a:t>	</a:t>
            </a:r>
            <a:r>
              <a:rPr lang="es-CO" sz="4000">
                <a:solidFill>
                  <a:schemeClr val="dk1"/>
                </a:solidFill>
                <a:latin typeface="Quicksand"/>
                <a:ea typeface="Quicksand"/>
                <a:cs typeface="Quicksand"/>
                <a:sym typeface="Quicksand"/>
              </a:rPr>
              <a:t>3.1 BPMN Situación actual</a:t>
            </a:r>
            <a:endParaRPr>
              <a:solidFill>
                <a:schemeClr val="dk1"/>
              </a:solidFill>
              <a:latin typeface="Quicksand"/>
              <a:ea typeface="Quicksand"/>
              <a:cs typeface="Quicksand"/>
              <a:sym typeface="Quicksand"/>
            </a:endParaRPr>
          </a:p>
          <a:p>
            <a:pPr indent="0" lvl="0" marL="0" rtl="0" algn="l">
              <a:spcBef>
                <a:spcPts val="0"/>
              </a:spcBef>
              <a:spcAft>
                <a:spcPts val="0"/>
              </a:spcAft>
              <a:buClr>
                <a:srgbClr val="FF6D00"/>
              </a:buClr>
              <a:buSzPts val="4000"/>
              <a:buFont typeface="Arial"/>
              <a:buNone/>
            </a:pPr>
            <a:r>
              <a:rPr lang="es-CO" sz="4000">
                <a:solidFill>
                  <a:schemeClr val="dk1"/>
                </a:solidFill>
                <a:latin typeface="Quicksand"/>
                <a:ea typeface="Quicksand"/>
                <a:cs typeface="Quicksand"/>
                <a:sym typeface="Quicksand"/>
              </a:rPr>
              <a:t>	3.2 BPMN Propuesta</a:t>
            </a:r>
            <a:endParaRPr sz="45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4000"/>
              <a:buFont typeface="Arial"/>
              <a:buNone/>
            </a:pPr>
            <a:br>
              <a:rPr b="0" i="0" lang="es-CO" sz="4000" u="none" cap="none" strike="noStrike">
                <a:solidFill>
                  <a:schemeClr val="dk1"/>
                </a:solidFill>
                <a:latin typeface="Arial"/>
                <a:ea typeface="Arial"/>
                <a:cs typeface="Arial"/>
                <a:sym typeface="Arial"/>
              </a:rPr>
            </a:br>
            <a:endParaRPr b="0" i="0" sz="1400" u="none" cap="none" strike="noStrike">
              <a:solidFill>
                <a:schemeClr val="dk1"/>
              </a:solidFill>
              <a:latin typeface="Quicksand"/>
              <a:ea typeface="Quicksand"/>
              <a:cs typeface="Quicksand"/>
              <a:sym typeface="Quicksand"/>
            </a:endParaRPr>
          </a:p>
        </p:txBody>
      </p:sp>
      <p:sp>
        <p:nvSpPr>
          <p:cNvPr id="40" name="Google Shape;40;p2"/>
          <p:cNvSpPr txBox="1"/>
          <p:nvPr/>
        </p:nvSpPr>
        <p:spPr>
          <a:xfrm>
            <a:off x="12698100" y="3484250"/>
            <a:ext cx="9966900" cy="87795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FF6D00"/>
              </a:buClr>
              <a:buSzPts val="4000"/>
              <a:buFont typeface="Arial"/>
              <a:buNone/>
            </a:pPr>
            <a:r>
              <a:t/>
            </a:r>
            <a:endParaRPr b="0" i="0" sz="40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3600"/>
              <a:buFont typeface="Arial"/>
              <a:buNone/>
            </a:pPr>
            <a:r>
              <a:rPr b="0" i="0" lang="es-CO" sz="4500" u="none" cap="none" strike="noStrike">
                <a:solidFill>
                  <a:schemeClr val="dk1"/>
                </a:solidFill>
                <a:latin typeface="Coda"/>
                <a:ea typeface="Coda"/>
                <a:cs typeface="Coda"/>
                <a:sym typeface="Coda"/>
              </a:rPr>
              <a:t>4. Requisitos específicos</a:t>
            </a:r>
            <a:endParaRPr b="0" i="0" sz="4500" u="none" cap="none" strike="noStrike">
              <a:solidFill>
                <a:srgbClr val="000000"/>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Times New Roman"/>
              <a:buNone/>
            </a:pPr>
            <a:r>
              <a:rPr b="0" i="0" lang="es-CO" sz="3200" u="none" cap="none" strike="noStrike">
                <a:solidFill>
                  <a:schemeClr val="dk1"/>
                </a:solidFill>
                <a:latin typeface="Times New Roman"/>
                <a:ea typeface="Times New Roman"/>
                <a:cs typeface="Times New Roman"/>
                <a:sym typeface="Times New Roman"/>
              </a:rPr>
              <a:t>	</a:t>
            </a:r>
            <a:r>
              <a:rPr b="0" i="0" lang="es-CO" sz="4000" u="none" cap="none" strike="noStrike">
                <a:solidFill>
                  <a:schemeClr val="dk1"/>
                </a:solidFill>
                <a:latin typeface="Quicksand"/>
                <a:ea typeface="Quicksand"/>
                <a:cs typeface="Quicksand"/>
                <a:sym typeface="Quicksand"/>
              </a:rPr>
              <a:t>4.1 Requerimientos funcionales</a:t>
            </a:r>
            <a:endParaRPr b="0" i="0" sz="40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rgbClr val="FF6D00"/>
              </a:buClr>
              <a:buSzPts val="3600"/>
              <a:buFont typeface="Arial"/>
              <a:buNone/>
            </a:pPr>
            <a:r>
              <a:rPr b="0" i="0" lang="es-CO" sz="4000" u="none" cap="none" strike="noStrike">
                <a:solidFill>
                  <a:schemeClr val="dk1"/>
                </a:solidFill>
                <a:latin typeface="Quicksand"/>
                <a:ea typeface="Quicksand"/>
                <a:cs typeface="Quicksand"/>
                <a:sym typeface="Quicksand"/>
              </a:rPr>
              <a:t>	4.2 Requerimientos no funcionales</a:t>
            </a:r>
            <a:br>
              <a:rPr b="0" i="0" lang="es-CO" sz="3600" u="none" cap="none" strike="noStrike">
                <a:solidFill>
                  <a:schemeClr val="dk1"/>
                </a:solidFill>
                <a:latin typeface="Quicksand"/>
                <a:ea typeface="Quicksand"/>
                <a:cs typeface="Quicksand"/>
                <a:sym typeface="Quicksand"/>
              </a:rPr>
            </a:br>
            <a:endParaRPr b="0" i="0" sz="3600" u="none" cap="none" strike="noStrike">
              <a:solidFill>
                <a:schemeClr val="dk1"/>
              </a:solidFill>
              <a:latin typeface="Quicksand"/>
              <a:ea typeface="Quicksand"/>
              <a:cs typeface="Quicksand"/>
              <a:sym typeface="Quicksand"/>
            </a:endParaRPr>
          </a:p>
          <a:p>
            <a:pPr indent="0" lvl="0" marL="0" marR="0" rtl="0" algn="l">
              <a:lnSpc>
                <a:spcPct val="100000"/>
              </a:lnSpc>
              <a:spcBef>
                <a:spcPts val="0"/>
              </a:spcBef>
              <a:spcAft>
                <a:spcPts val="0"/>
              </a:spcAft>
              <a:buClr>
                <a:schemeClr val="dk1"/>
              </a:buClr>
              <a:buSzPts val="4000"/>
              <a:buFont typeface="Arial"/>
              <a:buNone/>
            </a:pPr>
            <a:r>
              <a:rPr i="0" lang="es-CO" sz="4500" u="none" cap="none" strike="noStrike">
                <a:solidFill>
                  <a:schemeClr val="dk1"/>
                </a:solidFill>
                <a:latin typeface="Coda"/>
                <a:ea typeface="Coda"/>
                <a:cs typeface="Coda"/>
                <a:sym typeface="Coda"/>
              </a:rPr>
              <a:t>5. Modelo de Casos de Uso</a:t>
            </a:r>
            <a:br>
              <a:rPr b="0" i="0" lang="es-CO" sz="4500" u="none" cap="none" strike="noStrike">
                <a:solidFill>
                  <a:schemeClr val="dk1"/>
                </a:solidFill>
                <a:latin typeface="Nanum Gothic Coding"/>
                <a:ea typeface="Nanum Gothic Coding"/>
                <a:cs typeface="Nanum Gothic Coding"/>
                <a:sym typeface="Nanum Gothic Coding"/>
              </a:rPr>
            </a:br>
            <a:br>
              <a:rPr b="0" i="0" lang="es-CO" sz="4500" u="none" cap="none" strike="noStrike">
                <a:solidFill>
                  <a:schemeClr val="dk1"/>
                </a:solidFill>
                <a:latin typeface="Nanum Gothic Coding"/>
                <a:ea typeface="Nanum Gothic Coding"/>
                <a:cs typeface="Nanum Gothic Coding"/>
                <a:sym typeface="Nanum Gothic Coding"/>
              </a:rPr>
            </a:br>
            <a:r>
              <a:rPr i="0" lang="es-CO" sz="4500" u="none" cap="none" strike="noStrike">
                <a:solidFill>
                  <a:schemeClr val="dk1"/>
                </a:solidFill>
                <a:latin typeface="Coda"/>
                <a:ea typeface="Coda"/>
                <a:cs typeface="Coda"/>
                <a:sym typeface="Coda"/>
              </a:rPr>
              <a:t>6. Normalización</a:t>
            </a:r>
            <a:br>
              <a:rPr i="0" lang="es-CO" sz="4500" u="none" cap="none" strike="noStrike">
                <a:solidFill>
                  <a:schemeClr val="dk1"/>
                </a:solidFill>
                <a:latin typeface="Coda"/>
                <a:ea typeface="Coda"/>
                <a:cs typeface="Coda"/>
                <a:sym typeface="Coda"/>
              </a:rPr>
            </a:br>
            <a:br>
              <a:rPr i="0" lang="es-CO" sz="4500" u="none" cap="none" strike="noStrike">
                <a:solidFill>
                  <a:schemeClr val="dk1"/>
                </a:solidFill>
                <a:latin typeface="Coda"/>
                <a:ea typeface="Coda"/>
                <a:cs typeface="Coda"/>
                <a:sym typeface="Coda"/>
              </a:rPr>
            </a:br>
            <a:r>
              <a:rPr i="0" lang="es-CO" sz="4500" u="none" cap="none" strike="noStrike">
                <a:solidFill>
                  <a:schemeClr val="dk1"/>
                </a:solidFill>
                <a:latin typeface="Coda"/>
                <a:ea typeface="Coda"/>
                <a:cs typeface="Coda"/>
                <a:sym typeface="Coda"/>
              </a:rPr>
              <a:t> 7.  Modelo Entidad Relación y Modelo Relacional</a:t>
            </a:r>
            <a:br>
              <a:rPr i="0" lang="es-CO" sz="4500" u="none" cap="none" strike="noStrike">
                <a:solidFill>
                  <a:schemeClr val="dk1"/>
                </a:solidFill>
                <a:latin typeface="Coda"/>
                <a:ea typeface="Coda"/>
                <a:cs typeface="Coda"/>
                <a:sym typeface="Coda"/>
              </a:rPr>
            </a:br>
            <a:br>
              <a:rPr i="0" lang="es-CO" sz="4500" u="none" cap="none" strike="noStrike">
                <a:solidFill>
                  <a:schemeClr val="dk1"/>
                </a:solidFill>
                <a:latin typeface="Coda"/>
                <a:ea typeface="Coda"/>
                <a:cs typeface="Coda"/>
                <a:sym typeface="Coda"/>
              </a:rPr>
            </a:br>
            <a:r>
              <a:rPr i="0" lang="es-CO" sz="4500" u="none" cap="none" strike="noStrike">
                <a:solidFill>
                  <a:schemeClr val="dk1"/>
                </a:solidFill>
                <a:latin typeface="Coda"/>
                <a:ea typeface="Coda"/>
                <a:cs typeface="Coda"/>
                <a:sym typeface="Coda"/>
              </a:rPr>
              <a:t>8. Diccionario de datos</a:t>
            </a:r>
            <a:endParaRPr b="0" i="0" sz="4000" u="none" cap="none" strike="noStrike">
              <a:solidFill>
                <a:schemeClr val="dk1"/>
              </a:solidFill>
              <a:latin typeface="Coda"/>
              <a:ea typeface="Coda"/>
              <a:cs typeface="Coda"/>
              <a:sym typeface="Cod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g1186ab15e86_0_36"/>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62" name="Google Shape;262;g1186ab15e86_0_36"/>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no  funcionales</a:t>
            </a:r>
            <a:endParaRPr b="0" i="0" sz="3900" u="none" cap="none" strike="noStrike">
              <a:solidFill>
                <a:srgbClr val="FB4C0F"/>
              </a:solidFill>
              <a:latin typeface="Coda"/>
              <a:ea typeface="Coda"/>
              <a:cs typeface="Coda"/>
              <a:sym typeface="Coda"/>
            </a:endParaRPr>
          </a:p>
        </p:txBody>
      </p:sp>
      <p:graphicFrame>
        <p:nvGraphicFramePr>
          <p:cNvPr id="263" name="Google Shape;263;g1186ab15e86_0_36"/>
          <p:cNvGraphicFramePr/>
          <p:nvPr/>
        </p:nvGraphicFramePr>
        <p:xfrm>
          <a:off x="3467550" y="5337450"/>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RNF01</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Interfaz del sistema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presenta una interfaz de usuario dinámica y sencilla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debe tener una interfaz sencilla y fácil de comprender por los usuarios o visitantes de la página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Alta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1186ab15e86_0_6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69" name="Google Shape;269;g1186ab15e86_0_63"/>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no  funcionales</a:t>
            </a:r>
            <a:endParaRPr b="0" i="0" sz="3900" u="none" cap="none" strike="noStrike">
              <a:solidFill>
                <a:srgbClr val="FB4C0F"/>
              </a:solidFill>
              <a:latin typeface="Coda"/>
              <a:ea typeface="Coda"/>
              <a:cs typeface="Coda"/>
              <a:sym typeface="Coda"/>
            </a:endParaRPr>
          </a:p>
        </p:txBody>
      </p:sp>
      <p:graphicFrame>
        <p:nvGraphicFramePr>
          <p:cNvPr id="270" name="Google Shape;270;g1186ab15e86_0_63"/>
          <p:cNvGraphicFramePr/>
          <p:nvPr/>
        </p:nvGraphicFramePr>
        <p:xfrm>
          <a:off x="3467550" y="5337450"/>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RNF02</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Disponibilidad</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Los usuarios tienen acceso al sistema las veinticuatro (24) horas del día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está diseñado para estar en línea, dado que, el usuario puede tener una necesidad en cualquier instante</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Alta </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g1186ab15e86_0_6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4. Requisitos específicos</a:t>
            </a:r>
            <a:endParaRPr b="0" i="0" sz="1400" u="none" cap="none" strike="noStrike">
              <a:solidFill>
                <a:srgbClr val="000000"/>
              </a:solidFill>
              <a:latin typeface="Coda"/>
              <a:ea typeface="Coda"/>
              <a:cs typeface="Coda"/>
              <a:sym typeface="Coda"/>
            </a:endParaRPr>
          </a:p>
        </p:txBody>
      </p:sp>
      <p:sp>
        <p:nvSpPr>
          <p:cNvPr id="276" name="Google Shape;276;g1186ab15e86_0_69"/>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4.1 Requerimientos no  funcionales</a:t>
            </a:r>
            <a:endParaRPr b="0" i="0" sz="3900" u="none" cap="none" strike="noStrike">
              <a:solidFill>
                <a:srgbClr val="FB4C0F"/>
              </a:solidFill>
              <a:latin typeface="Coda"/>
              <a:ea typeface="Coda"/>
              <a:cs typeface="Coda"/>
              <a:sym typeface="Coda"/>
            </a:endParaRPr>
          </a:p>
        </p:txBody>
      </p:sp>
      <p:graphicFrame>
        <p:nvGraphicFramePr>
          <p:cNvPr id="277" name="Google Shape;277;g1186ab15e86_0_69"/>
          <p:cNvGraphicFramePr/>
          <p:nvPr/>
        </p:nvGraphicFramePr>
        <p:xfrm>
          <a:off x="3467550" y="5337450"/>
          <a:ext cx="3000000" cy="3000000"/>
        </p:xfrm>
        <a:graphic>
          <a:graphicData uri="http://schemas.openxmlformats.org/drawingml/2006/table">
            <a:tbl>
              <a:tblPr>
                <a:noFill/>
                <a:tableStyleId>{A7111D33-1811-471C-AB85-AC9ECE168DC1}</a:tableStyleId>
              </a:tblPr>
              <a:tblGrid>
                <a:gridCol w="4857125"/>
                <a:gridCol w="12591775"/>
              </a:tblGrid>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solidFill>
                            <a:schemeClr val="dk1"/>
                          </a:solidFill>
                          <a:latin typeface="Coda"/>
                          <a:ea typeface="Coda"/>
                          <a:cs typeface="Coda"/>
                          <a:sym typeface="Coda"/>
                        </a:rPr>
                        <a:t>Identificación del requerimiento: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RNF03</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Nombre del 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Soporte</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Características: </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retiene los datos suministrados por parte de los usuarios en una BD</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Descripción del</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El sistema almacena la información del usuario que ha sido suministrada mediante el formulario de registro, el agendamiento de citas y las acciones ejecutadas dentro del software</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r h="985000">
                <a:tc>
                  <a:txBody>
                    <a:bodyPr/>
                    <a:lstStyle/>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Prioridad de</a:t>
                      </a:r>
                      <a:endParaRPr sz="3500" u="none" cap="none" strike="noStrike">
                        <a:latin typeface="Coda"/>
                        <a:ea typeface="Coda"/>
                        <a:cs typeface="Coda"/>
                        <a:sym typeface="Coda"/>
                      </a:endParaRPr>
                    </a:p>
                    <a:p>
                      <a:pPr indent="0" lvl="0" marL="0" marR="0" rtl="0" algn="l">
                        <a:lnSpc>
                          <a:spcPct val="100000"/>
                        </a:lnSpc>
                        <a:spcBef>
                          <a:spcPts val="0"/>
                        </a:spcBef>
                        <a:spcAft>
                          <a:spcPts val="0"/>
                        </a:spcAft>
                        <a:buClr>
                          <a:srgbClr val="000000"/>
                        </a:buClr>
                        <a:buSzPts val="3500"/>
                        <a:buFont typeface="Arial"/>
                        <a:buNone/>
                      </a:pPr>
                      <a:r>
                        <a:rPr lang="es-CO" sz="3500" u="none" cap="none" strike="noStrike">
                          <a:latin typeface="Coda"/>
                          <a:ea typeface="Coda"/>
                          <a:cs typeface="Coda"/>
                          <a:sym typeface="Coda"/>
                        </a:rPr>
                        <a:t>requerimiento:</a:t>
                      </a:r>
                      <a:endParaRPr sz="3500" u="none" cap="none" strike="noStrike">
                        <a:latin typeface="Coda"/>
                        <a:ea typeface="Coda"/>
                        <a:cs typeface="Coda"/>
                        <a:sym typeface="Coda"/>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8EAADB"/>
                    </a:solidFill>
                  </a:tcPr>
                </a:tc>
                <a:tc>
                  <a:txBody>
                    <a:bodyPr/>
                    <a:lstStyle/>
                    <a:p>
                      <a:pPr indent="0" lvl="0" marL="0" marR="0" rtl="0" algn="l">
                        <a:lnSpc>
                          <a:spcPct val="100000"/>
                        </a:lnSpc>
                        <a:spcBef>
                          <a:spcPts val="0"/>
                        </a:spcBef>
                        <a:spcAft>
                          <a:spcPts val="0"/>
                        </a:spcAft>
                        <a:buClr>
                          <a:srgbClr val="000000"/>
                        </a:buClr>
                        <a:buSzPts val="2600"/>
                        <a:buFont typeface="Arial"/>
                        <a:buNone/>
                      </a:pPr>
                      <a:r>
                        <a:rPr lang="es-CO" sz="2600" u="none" cap="none" strike="noStrike">
                          <a:latin typeface="Quicksand"/>
                          <a:ea typeface="Quicksand"/>
                          <a:cs typeface="Quicksand"/>
                          <a:sym typeface="Quicksand"/>
                        </a:rPr>
                        <a:t>Alta</a:t>
                      </a:r>
                      <a:endParaRPr sz="2600" u="none" cap="none" strike="noStrike">
                        <a:latin typeface="Quicksand"/>
                        <a:ea typeface="Quicksand"/>
                        <a:cs typeface="Quicksand"/>
                        <a:sym typeface="Quicksand"/>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B4C6E7"/>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0"/>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5. Modelo de Casos de Uso</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19"/>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5. Modelo de Casos de Uso</a:t>
            </a:r>
            <a:endParaRPr b="0" i="0" sz="1400" u="none" cap="none" strike="noStrike">
              <a:solidFill>
                <a:srgbClr val="000000"/>
              </a:solidFill>
              <a:latin typeface="Coda"/>
              <a:ea typeface="Coda"/>
              <a:cs typeface="Coda"/>
              <a:sym typeface="Coda"/>
            </a:endParaRPr>
          </a:p>
        </p:txBody>
      </p:sp>
      <p:sp>
        <p:nvSpPr>
          <p:cNvPr id="288" name="Google Shape;288;p19"/>
          <p:cNvSpPr txBox="1"/>
          <p:nvPr/>
        </p:nvSpPr>
        <p:spPr>
          <a:xfrm>
            <a:off x="2629201" y="3035503"/>
            <a:ext cx="19125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5. Modelo de Casos de Uso</a:t>
            </a:r>
            <a:endParaRPr b="0" i="0" sz="3900" u="none" cap="none" strike="noStrike">
              <a:solidFill>
                <a:srgbClr val="FB4C0F"/>
              </a:solidFill>
              <a:latin typeface="Coda"/>
              <a:ea typeface="Coda"/>
              <a:cs typeface="Coda"/>
              <a:sym typeface="Coda"/>
            </a:endParaRPr>
          </a:p>
        </p:txBody>
      </p:sp>
      <p:sp>
        <p:nvSpPr>
          <p:cNvPr id="289" name="Google Shape;289;p19"/>
          <p:cNvSpPr txBox="1"/>
          <p:nvPr/>
        </p:nvSpPr>
        <p:spPr>
          <a:xfrm>
            <a:off x="3667350" y="5628100"/>
            <a:ext cx="17049300" cy="63012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La fundación Arcángeles, requiere de un sistema de información que le permita a </a:t>
            </a:r>
            <a:r>
              <a:rPr lang="es-CO" sz="4000">
                <a:solidFill>
                  <a:schemeClr val="dk1"/>
                </a:solidFill>
                <a:latin typeface="Quicksand"/>
                <a:ea typeface="Quicksand"/>
                <a:cs typeface="Quicksand"/>
                <a:sym typeface="Quicksand"/>
              </a:rPr>
              <a:t>sus</a:t>
            </a:r>
            <a:r>
              <a:rPr b="0" i="0" lang="es-CO" sz="4000" u="none" cap="none" strike="noStrike">
                <a:solidFill>
                  <a:schemeClr val="dk1"/>
                </a:solidFill>
                <a:latin typeface="Quicksand"/>
                <a:ea typeface="Quicksand"/>
                <a:cs typeface="Quicksand"/>
                <a:sym typeface="Quicksand"/>
              </a:rPr>
              <a:t> pacientes gestionar sus citas médicas </a:t>
            </a:r>
            <a:r>
              <a:rPr b="0" i="0" lang="es-CO" sz="4000" u="none" cap="none" strike="noStrike">
                <a:solidFill>
                  <a:schemeClr val="dk1"/>
                </a:solidFill>
                <a:latin typeface="Quicksand"/>
                <a:ea typeface="Quicksand"/>
                <a:cs typeface="Quicksand"/>
                <a:sym typeface="Quicksand"/>
              </a:rPr>
              <a:t>como a su vez visualizar sus diagnósticos médicos subidos por un terapeuta. Cabe destacar, el paciente de dicha fundación deberá identificarse o registrarse para tener acceso a los servicios con relación al agendamiento de citas o visualización de informes médicos. También, el sistema proveerá un módulo de ayuda para el paciente o persona que lo necesite con el objetivo de orientarlo con relación al funcionamiento de la página. Por</a:t>
            </a:r>
            <a:r>
              <a:rPr b="0" i="0" lang="es-CO" sz="4000" u="none" cap="none" strike="noStrike">
                <a:solidFill>
                  <a:schemeClr val="dk1"/>
                </a:solidFill>
                <a:latin typeface="Quicksand"/>
                <a:ea typeface="Quicksand"/>
                <a:cs typeface="Quicksand"/>
                <a:sym typeface="Quicksand"/>
              </a:rPr>
              <a:t> otro lado, en el caso de que se presente algún inconveniente o asunto en específico, se puede presentar una PQRSF</a:t>
            </a:r>
            <a:r>
              <a:rPr lang="es-CO" sz="4000">
                <a:solidFill>
                  <a:schemeClr val="dk1"/>
                </a:solidFill>
                <a:latin typeface="Quicksand"/>
                <a:ea typeface="Quicksand"/>
                <a:cs typeface="Quicksand"/>
                <a:sym typeface="Quicksand"/>
              </a:rPr>
              <a:t>.</a:t>
            </a:r>
            <a:endParaRPr b="0" i="0" sz="4000" u="none" cap="none" strike="noStrike">
              <a:solidFill>
                <a:schemeClr val="dk1"/>
              </a:solidFill>
              <a:latin typeface="Quicksand"/>
              <a:ea typeface="Quicksand"/>
              <a:cs typeface="Quicksand"/>
              <a:sym typeface="Quicksa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21"/>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5. Modelo de Casos de Uso</a:t>
            </a:r>
            <a:endParaRPr b="0" i="0" sz="1400" u="none" cap="none" strike="noStrike">
              <a:solidFill>
                <a:srgbClr val="000000"/>
              </a:solidFill>
              <a:latin typeface="Coda"/>
              <a:ea typeface="Coda"/>
              <a:cs typeface="Coda"/>
              <a:sym typeface="Coda"/>
            </a:endParaRPr>
          </a:p>
        </p:txBody>
      </p:sp>
      <p:sp>
        <p:nvSpPr>
          <p:cNvPr id="295" name="Google Shape;295;p21"/>
          <p:cNvSpPr txBox="1"/>
          <p:nvPr/>
        </p:nvSpPr>
        <p:spPr>
          <a:xfrm>
            <a:off x="2458300" y="7389200"/>
            <a:ext cx="9733800" cy="9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5700" u="none" cap="none" strike="noStrike">
                <a:solidFill>
                  <a:srgbClr val="FB4C0F"/>
                </a:solidFill>
                <a:latin typeface="Coda"/>
                <a:ea typeface="Coda"/>
                <a:cs typeface="Coda"/>
                <a:sym typeface="Coda"/>
              </a:rPr>
              <a:t>Gestión de citas médicas</a:t>
            </a:r>
            <a:endParaRPr b="0" i="0" sz="3900" u="none" cap="none" strike="noStrike">
              <a:solidFill>
                <a:srgbClr val="FB4C0F"/>
              </a:solidFill>
              <a:latin typeface="Coda"/>
              <a:ea typeface="Coda"/>
              <a:cs typeface="Coda"/>
              <a:sym typeface="Coda"/>
            </a:endParaRPr>
          </a:p>
        </p:txBody>
      </p:sp>
      <p:sp>
        <p:nvSpPr>
          <p:cNvPr id="296" name="Google Shape;296;p21"/>
          <p:cNvSpPr txBox="1"/>
          <p:nvPr/>
        </p:nvSpPr>
        <p:spPr>
          <a:xfrm>
            <a:off x="2458300" y="10353150"/>
            <a:ext cx="90441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Diagrama realizado en StarUML, enlace:</a:t>
            </a:r>
            <a:br>
              <a:rPr b="0" i="0" lang="es-CO" sz="3200" u="none" cap="none" strike="noStrike">
                <a:solidFill>
                  <a:schemeClr val="dk1"/>
                </a:solidFill>
                <a:latin typeface="Coda"/>
                <a:ea typeface="Coda"/>
                <a:cs typeface="Coda"/>
                <a:sym typeface="Coda"/>
              </a:rPr>
            </a:br>
            <a:br>
              <a:rPr b="0" i="0" lang="es-CO" sz="3200" u="none" cap="none" strike="noStrike">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https://drive.google.com/file/d/1X1F_KJe2EXv9q_o47oWgIf-nMzQ14eZT/view</a:t>
            </a:r>
            <a:endParaRPr b="0" i="0" sz="1400" u="none" cap="none" strike="noStrike">
              <a:solidFill>
                <a:schemeClr val="accent1"/>
              </a:solidFill>
              <a:latin typeface="Coda"/>
              <a:ea typeface="Coda"/>
              <a:cs typeface="Coda"/>
              <a:sym typeface="Coda"/>
            </a:endParaRPr>
          </a:p>
        </p:txBody>
      </p:sp>
      <p:pic>
        <p:nvPicPr>
          <p:cNvPr id="297" name="Google Shape;297;p21"/>
          <p:cNvPicPr preferRelativeResize="0"/>
          <p:nvPr/>
        </p:nvPicPr>
        <p:blipFill>
          <a:blip r:embed="rId5">
            <a:alphaModFix/>
          </a:blip>
          <a:stretch>
            <a:fillRect/>
          </a:stretch>
        </p:blipFill>
        <p:spPr>
          <a:xfrm>
            <a:off x="12192100" y="2660175"/>
            <a:ext cx="10017900" cy="10427700"/>
          </a:xfrm>
          <a:prstGeom prst="roundRect">
            <a:avLst>
              <a:gd fmla="val 5693" name="adj"/>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g11a69286fb9_1_4"/>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5. Modelo de Casos de Uso</a:t>
            </a:r>
            <a:endParaRPr b="0" i="0" sz="1400" u="none" cap="none" strike="noStrike">
              <a:solidFill>
                <a:srgbClr val="000000"/>
              </a:solidFill>
              <a:latin typeface="Coda"/>
              <a:ea typeface="Coda"/>
              <a:cs typeface="Coda"/>
              <a:sym typeface="Coda"/>
            </a:endParaRPr>
          </a:p>
        </p:txBody>
      </p:sp>
      <p:sp>
        <p:nvSpPr>
          <p:cNvPr id="303" name="Google Shape;303;g11a69286fb9_1_4"/>
          <p:cNvSpPr txBox="1"/>
          <p:nvPr/>
        </p:nvSpPr>
        <p:spPr>
          <a:xfrm>
            <a:off x="-3097850" y="9397825"/>
            <a:ext cx="85932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t/>
            </a:r>
            <a:endParaRPr b="0" i="0" sz="3900" u="none" cap="none" strike="noStrike">
              <a:solidFill>
                <a:srgbClr val="FB4C0F"/>
              </a:solidFill>
              <a:latin typeface="Coda"/>
              <a:ea typeface="Coda"/>
              <a:cs typeface="Coda"/>
              <a:sym typeface="Coda"/>
            </a:endParaRPr>
          </a:p>
        </p:txBody>
      </p:sp>
      <p:pic>
        <p:nvPicPr>
          <p:cNvPr id="304" name="Google Shape;304;g11a69286fb9_1_4"/>
          <p:cNvPicPr preferRelativeResize="0"/>
          <p:nvPr/>
        </p:nvPicPr>
        <p:blipFill rotWithShape="1">
          <a:blip r:embed="rId4">
            <a:alphaModFix/>
          </a:blip>
          <a:srcRect b="19" l="0" r="0" t="19"/>
          <a:stretch/>
        </p:blipFill>
        <p:spPr>
          <a:xfrm>
            <a:off x="11734800" y="2574800"/>
            <a:ext cx="10182000" cy="10598400"/>
          </a:xfrm>
          <a:prstGeom prst="roundRect">
            <a:avLst>
              <a:gd fmla="val 2878" name="adj"/>
            </a:avLst>
          </a:prstGeom>
          <a:noFill/>
          <a:ln>
            <a:noFill/>
          </a:ln>
        </p:spPr>
      </p:pic>
      <p:sp>
        <p:nvSpPr>
          <p:cNvPr id="305" name="Google Shape;305;g11a69286fb9_1_4"/>
          <p:cNvSpPr txBox="1"/>
          <p:nvPr/>
        </p:nvSpPr>
        <p:spPr>
          <a:xfrm>
            <a:off x="2720775" y="9638225"/>
            <a:ext cx="75438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E</a:t>
            </a:r>
            <a:r>
              <a:rPr b="0" i="0" lang="es-CO" sz="3200" u="none" cap="none" strike="noStrike">
                <a:solidFill>
                  <a:schemeClr val="dk1"/>
                </a:solidFill>
                <a:latin typeface="Coda"/>
                <a:ea typeface="Coda"/>
                <a:cs typeface="Coda"/>
                <a:sym typeface="Coda"/>
              </a:rPr>
              <a:t>nlace:</a:t>
            </a:r>
            <a:endParaRPr sz="32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r>
              <a:rPr lang="es-CO" sz="3200" u="sng">
                <a:solidFill>
                  <a:schemeClr val="hlink"/>
                </a:solidFill>
                <a:latin typeface="Coda"/>
                <a:ea typeface="Coda"/>
                <a:cs typeface="Coda"/>
                <a:sym typeface="Coda"/>
                <a:hlinkClick r:id="rId5"/>
              </a:rPr>
              <a:t>https://acortar.link/NiRWEI</a:t>
            </a:r>
            <a:endParaRPr sz="3200">
              <a:solidFill>
                <a:schemeClr val="dk1"/>
              </a:solidFill>
              <a:latin typeface="Coda"/>
              <a:ea typeface="Coda"/>
              <a:cs typeface="Coda"/>
              <a:sym typeface="Coda"/>
            </a:endParaRPr>
          </a:p>
        </p:txBody>
      </p:sp>
      <p:sp>
        <p:nvSpPr>
          <p:cNvPr id="306" name="Google Shape;306;g11a69286fb9_1_4"/>
          <p:cNvSpPr txBox="1"/>
          <p:nvPr/>
        </p:nvSpPr>
        <p:spPr>
          <a:xfrm>
            <a:off x="1625775" y="5748775"/>
            <a:ext cx="9733800" cy="184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Formato de Caso de uso Extendido</a:t>
            </a:r>
            <a:endParaRPr b="0" i="0" sz="3900" u="none" cap="none" strike="noStrike">
              <a:solidFill>
                <a:srgbClr val="FB4C0F"/>
              </a:solidFill>
              <a:latin typeface="Coda"/>
              <a:ea typeface="Coda"/>
              <a:cs typeface="Coda"/>
              <a:sym typeface="Cod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11a7b497340_0_0"/>
          <p:cNvSpPr txBox="1"/>
          <p:nvPr/>
        </p:nvSpPr>
        <p:spPr>
          <a:xfrm>
            <a:off x="1821438" y="69814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6</a:t>
            </a:r>
            <a:r>
              <a:rPr b="0" i="0" lang="es-CO" sz="11000" u="none" cap="none" strike="noStrike">
                <a:solidFill>
                  <a:srgbClr val="FF6D00"/>
                </a:solidFill>
                <a:latin typeface="Coda"/>
                <a:ea typeface="Coda"/>
                <a:cs typeface="Coda"/>
                <a:sym typeface="Coda"/>
              </a:rPr>
              <a:t>. </a:t>
            </a:r>
            <a:r>
              <a:rPr lang="es-CO" sz="11000">
                <a:solidFill>
                  <a:srgbClr val="FF6D00"/>
                </a:solidFill>
                <a:latin typeface="Coda"/>
                <a:ea typeface="Coda"/>
                <a:cs typeface="Coda"/>
                <a:sym typeface="Coda"/>
              </a:rPr>
              <a:t>Normalización</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g11a7b497340_0_12"/>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6</a:t>
            </a:r>
            <a:r>
              <a:rPr b="0" i="0" lang="es-CO" sz="3200" u="none" cap="none" strike="noStrike">
                <a:solidFill>
                  <a:schemeClr val="dk1"/>
                </a:solidFill>
                <a:latin typeface="Coda"/>
                <a:ea typeface="Coda"/>
                <a:cs typeface="Coda"/>
                <a:sym typeface="Coda"/>
              </a:rPr>
              <a:t>. </a:t>
            </a:r>
            <a:r>
              <a:rPr lang="es-CO" sz="3200">
                <a:solidFill>
                  <a:schemeClr val="dk1"/>
                </a:solidFill>
                <a:latin typeface="Coda"/>
                <a:ea typeface="Coda"/>
                <a:cs typeface="Coda"/>
                <a:sym typeface="Coda"/>
              </a:rPr>
              <a:t>Normalización</a:t>
            </a:r>
            <a:endParaRPr b="0" i="0" sz="1400" u="none" cap="none" strike="noStrike">
              <a:solidFill>
                <a:srgbClr val="000000"/>
              </a:solidFill>
              <a:latin typeface="Coda"/>
              <a:ea typeface="Coda"/>
              <a:cs typeface="Coda"/>
              <a:sym typeface="Coda"/>
            </a:endParaRPr>
          </a:p>
        </p:txBody>
      </p:sp>
      <p:sp>
        <p:nvSpPr>
          <p:cNvPr id="317" name="Google Shape;317;g11a7b497340_0_12"/>
          <p:cNvSpPr txBox="1"/>
          <p:nvPr/>
        </p:nvSpPr>
        <p:spPr>
          <a:xfrm>
            <a:off x="3284850" y="10724400"/>
            <a:ext cx="17814300" cy="178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Para una mejor visualización</a:t>
            </a:r>
            <a:r>
              <a:rPr b="0" i="0" lang="es-CO" sz="3200" u="none" cap="none" strike="noStrike">
                <a:solidFill>
                  <a:schemeClr val="dk1"/>
                </a:solidFill>
                <a:latin typeface="Coda"/>
                <a:ea typeface="Coda"/>
                <a:cs typeface="Coda"/>
                <a:sym typeface="Coda"/>
              </a:rPr>
              <a:t>, dar clic en el siguiente enlace:</a:t>
            </a:r>
            <a:br>
              <a:rPr b="0" i="0" lang="es-CO" sz="3200" u="none" cap="none" strike="noStrike">
                <a:solidFill>
                  <a:schemeClr val="dk1"/>
                </a:solidFill>
                <a:latin typeface="Coda"/>
                <a:ea typeface="Coda"/>
                <a:cs typeface="Coda"/>
                <a:sym typeface="Coda"/>
              </a:rPr>
            </a:br>
            <a:r>
              <a:rPr b="0" i="0" lang="es-CO" sz="3200" u="sng" cap="none" strike="noStrike">
                <a:solidFill>
                  <a:schemeClr val="hlink"/>
                </a:solidFill>
                <a:latin typeface="Coda"/>
                <a:ea typeface="Coda"/>
                <a:cs typeface="Coda"/>
                <a:sym typeface="Coda"/>
                <a:hlinkClick r:id="rId4"/>
              </a:rPr>
              <a:t>https://docs.google.com/spreadsheets/d/e/2PACX-1vRbAjuB-2FbmJ5vC82UrY2iRqNvm5NqcFCHrxrsY-7qv5MZlvdGOJkarAyc5_mNPw/pubhtml</a:t>
            </a:r>
            <a:br>
              <a:rPr b="0" i="0" lang="es-CO" sz="3200" u="none" cap="none" strike="noStrike">
                <a:solidFill>
                  <a:schemeClr val="dk1"/>
                </a:solidFill>
                <a:latin typeface="Coda"/>
                <a:ea typeface="Coda"/>
                <a:cs typeface="Coda"/>
                <a:sym typeface="Coda"/>
              </a:rPr>
            </a:br>
            <a:endParaRPr b="0" i="0" sz="1400" u="none" cap="none" strike="noStrike">
              <a:solidFill>
                <a:schemeClr val="accent1"/>
              </a:solidFill>
              <a:latin typeface="Coda"/>
              <a:ea typeface="Coda"/>
              <a:cs typeface="Coda"/>
              <a:sym typeface="Coda"/>
            </a:endParaRPr>
          </a:p>
        </p:txBody>
      </p:sp>
      <p:pic>
        <p:nvPicPr>
          <p:cNvPr id="318" name="Google Shape;318;g11a7b497340_0_12"/>
          <p:cNvPicPr preferRelativeResize="0"/>
          <p:nvPr/>
        </p:nvPicPr>
        <p:blipFill>
          <a:blip r:embed="rId5">
            <a:alphaModFix/>
          </a:blip>
          <a:stretch>
            <a:fillRect/>
          </a:stretch>
        </p:blipFill>
        <p:spPr>
          <a:xfrm>
            <a:off x="3284850" y="4666888"/>
            <a:ext cx="17814300" cy="4930800"/>
          </a:xfrm>
          <a:prstGeom prst="roundRect">
            <a:avLst>
              <a:gd fmla="val 8489"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11a7b497340_0_4"/>
          <p:cNvSpPr txBox="1"/>
          <p:nvPr/>
        </p:nvSpPr>
        <p:spPr>
          <a:xfrm>
            <a:off x="1821438" y="6134748"/>
            <a:ext cx="20741100" cy="3478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7</a:t>
            </a:r>
            <a:r>
              <a:rPr b="0" i="0" lang="es-CO" sz="11000" u="none" cap="none" strike="noStrike">
                <a:solidFill>
                  <a:srgbClr val="FF6D00"/>
                </a:solidFill>
                <a:latin typeface="Coda"/>
                <a:ea typeface="Coda"/>
                <a:cs typeface="Coda"/>
                <a:sym typeface="Coda"/>
              </a:rPr>
              <a:t>. </a:t>
            </a:r>
            <a:r>
              <a:rPr lang="es-CO" sz="11000">
                <a:solidFill>
                  <a:srgbClr val="FF6D00"/>
                </a:solidFill>
                <a:latin typeface="Coda"/>
                <a:ea typeface="Coda"/>
                <a:cs typeface="Coda"/>
                <a:sym typeface="Coda"/>
              </a:rPr>
              <a:t>Modelo Entidad Relación y Modelo Relacional</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p3"/>
          <p:cNvSpPr txBox="1"/>
          <p:nvPr/>
        </p:nvSpPr>
        <p:spPr>
          <a:xfrm>
            <a:off x="1821438" y="6766004"/>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b="0" i="0" lang="es-CO" sz="11000" u="none" cap="none" strike="noStrike">
                <a:solidFill>
                  <a:srgbClr val="FF6D00"/>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pic>
        <p:nvPicPr>
          <p:cNvPr id="328" name="Google Shape;328;g11ecc548376_0_0"/>
          <p:cNvPicPr preferRelativeResize="0"/>
          <p:nvPr/>
        </p:nvPicPr>
        <p:blipFill>
          <a:blip r:embed="rId4">
            <a:alphaModFix/>
          </a:blip>
          <a:stretch>
            <a:fillRect/>
          </a:stretch>
        </p:blipFill>
        <p:spPr>
          <a:xfrm>
            <a:off x="10842750" y="2707450"/>
            <a:ext cx="11092800" cy="9520800"/>
          </a:xfrm>
          <a:prstGeom prst="roundRect">
            <a:avLst>
              <a:gd fmla="val 5353" name="adj"/>
            </a:avLst>
          </a:prstGeom>
          <a:noFill/>
          <a:ln>
            <a:noFill/>
          </a:ln>
        </p:spPr>
      </p:pic>
      <p:sp>
        <p:nvSpPr>
          <p:cNvPr id="329" name="Google Shape;329;g11ecc548376_0_0"/>
          <p:cNvSpPr txBox="1"/>
          <p:nvPr/>
        </p:nvSpPr>
        <p:spPr>
          <a:xfrm>
            <a:off x="3642876" y="827503"/>
            <a:ext cx="19125600" cy="58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latin typeface="Coda"/>
                <a:ea typeface="Coda"/>
                <a:cs typeface="Coda"/>
                <a:sym typeface="Coda"/>
              </a:rPr>
              <a:t>7. Modelo Entidad Relación y Modelo Relacional</a:t>
            </a:r>
            <a:endParaRPr b="0" i="0" sz="3200" u="none" cap="none" strike="noStrike">
              <a:solidFill>
                <a:srgbClr val="000000"/>
              </a:solidFill>
              <a:latin typeface="Coda"/>
              <a:ea typeface="Coda"/>
              <a:cs typeface="Coda"/>
              <a:sym typeface="Coda"/>
            </a:endParaRPr>
          </a:p>
        </p:txBody>
      </p:sp>
      <p:sp>
        <p:nvSpPr>
          <p:cNvPr id="330" name="Google Shape;330;g11ecc548376_0_0"/>
          <p:cNvSpPr txBox="1"/>
          <p:nvPr/>
        </p:nvSpPr>
        <p:spPr>
          <a:xfrm>
            <a:off x="2302125" y="7389200"/>
            <a:ext cx="8526600" cy="96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Entidad relación</a:t>
            </a:r>
            <a:endParaRPr b="0" i="0" sz="3900" u="none" cap="none" strike="noStrike">
              <a:solidFill>
                <a:srgbClr val="FB4C0F"/>
              </a:solidFill>
              <a:latin typeface="Coda"/>
              <a:ea typeface="Coda"/>
              <a:cs typeface="Coda"/>
              <a:sym typeface="Coda"/>
            </a:endParaRPr>
          </a:p>
        </p:txBody>
      </p:sp>
      <p:sp>
        <p:nvSpPr>
          <p:cNvPr id="331" name="Google Shape;331;g11ecc548376_0_0"/>
          <p:cNvSpPr txBox="1"/>
          <p:nvPr/>
        </p:nvSpPr>
        <p:spPr>
          <a:xfrm>
            <a:off x="2228025" y="10324025"/>
            <a:ext cx="8674800" cy="12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Modelo relacional realizado en Dia</a:t>
            </a:r>
            <a:r>
              <a:rPr b="0" i="0" lang="es-CO" sz="3200" u="none" cap="none" strike="noStrike">
                <a:solidFill>
                  <a:schemeClr val="dk1"/>
                </a:solidFill>
                <a:latin typeface="Coda"/>
                <a:ea typeface="Coda"/>
                <a:cs typeface="Coda"/>
                <a:sym typeface="Coda"/>
              </a:rPr>
              <a:t>, enlace:</a:t>
            </a:r>
            <a:endParaRPr sz="3200">
              <a:solidFill>
                <a:schemeClr val="dk1"/>
              </a:solidFill>
              <a:latin typeface="Coda"/>
              <a:ea typeface="Coda"/>
              <a:cs typeface="Coda"/>
              <a:sym typeface="Coda"/>
            </a:endParaRPr>
          </a:p>
          <a:p>
            <a:pPr indent="0" lvl="0" marL="0" marR="0" rtl="0" algn="l">
              <a:lnSpc>
                <a:spcPct val="100000"/>
              </a:lnSpc>
              <a:spcBef>
                <a:spcPts val="0"/>
              </a:spcBef>
              <a:spcAft>
                <a:spcPts val="0"/>
              </a:spcAft>
              <a:buClr>
                <a:schemeClr val="dk1"/>
              </a:buClr>
              <a:buSzPts val="3200"/>
              <a:buFont typeface="Arial"/>
              <a:buNone/>
            </a:pPr>
            <a:br>
              <a:rPr b="0" i="0" lang="es-CO" sz="3200" u="none" cap="none" strike="noStrike">
                <a:solidFill>
                  <a:schemeClr val="dk1"/>
                </a:solidFill>
                <a:latin typeface="Coda"/>
                <a:ea typeface="Coda"/>
                <a:cs typeface="Coda"/>
                <a:sym typeface="Coda"/>
              </a:rPr>
            </a:br>
            <a:endParaRPr b="0" i="0" sz="1400" u="none" cap="none" strike="noStrike">
              <a:solidFill>
                <a:schemeClr val="accent1"/>
              </a:solidFill>
              <a:latin typeface="Coda"/>
              <a:ea typeface="Coda"/>
              <a:cs typeface="Coda"/>
              <a:sym typeface="Cod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g11ec365c293_0_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latin typeface="Coda"/>
                <a:ea typeface="Coda"/>
                <a:cs typeface="Coda"/>
                <a:sym typeface="Coda"/>
              </a:rPr>
              <a:t>7. Modelo Entidad Relación y Modelo Relacional</a:t>
            </a:r>
            <a:endParaRPr b="0" i="0" sz="3200" u="none" cap="none" strike="noStrike">
              <a:solidFill>
                <a:srgbClr val="000000"/>
              </a:solidFill>
              <a:latin typeface="Coda"/>
              <a:ea typeface="Coda"/>
              <a:cs typeface="Coda"/>
              <a:sym typeface="Coda"/>
            </a:endParaRPr>
          </a:p>
        </p:txBody>
      </p:sp>
      <p:sp>
        <p:nvSpPr>
          <p:cNvPr id="337" name="Google Shape;337;g11ec365c293_0_0"/>
          <p:cNvSpPr txBox="1"/>
          <p:nvPr/>
        </p:nvSpPr>
        <p:spPr>
          <a:xfrm>
            <a:off x="2302125" y="7389200"/>
            <a:ext cx="85266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Modelo Relacional</a:t>
            </a:r>
            <a:endParaRPr b="0" i="0" sz="3900" u="none" cap="none" strike="noStrike">
              <a:solidFill>
                <a:srgbClr val="FB4C0F"/>
              </a:solidFill>
              <a:latin typeface="Coda"/>
              <a:ea typeface="Coda"/>
              <a:cs typeface="Coda"/>
              <a:sym typeface="Coda"/>
            </a:endParaRPr>
          </a:p>
        </p:txBody>
      </p:sp>
      <p:pic>
        <p:nvPicPr>
          <p:cNvPr id="338" name="Google Shape;338;g11ec365c293_0_0"/>
          <p:cNvPicPr preferRelativeResize="0"/>
          <p:nvPr/>
        </p:nvPicPr>
        <p:blipFill>
          <a:blip r:embed="rId4">
            <a:alphaModFix/>
          </a:blip>
          <a:stretch>
            <a:fillRect/>
          </a:stretch>
        </p:blipFill>
        <p:spPr>
          <a:xfrm>
            <a:off x="11786575" y="2835975"/>
            <a:ext cx="10628100" cy="10476300"/>
          </a:xfrm>
          <a:prstGeom prst="roundRect">
            <a:avLst>
              <a:gd fmla="val 5966" name="adj"/>
            </a:avLst>
          </a:prstGeom>
          <a:noFill/>
          <a:ln>
            <a:noFill/>
          </a:ln>
        </p:spPr>
      </p:pic>
      <p:sp>
        <p:nvSpPr>
          <p:cNvPr id="339" name="Google Shape;339;g11ec365c293_0_0"/>
          <p:cNvSpPr txBox="1"/>
          <p:nvPr/>
        </p:nvSpPr>
        <p:spPr>
          <a:xfrm>
            <a:off x="2228025" y="10324025"/>
            <a:ext cx="8674800" cy="227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Modelo relacional </a:t>
            </a:r>
            <a:r>
              <a:rPr lang="es-CO" sz="3200">
                <a:solidFill>
                  <a:schemeClr val="dk1"/>
                </a:solidFill>
                <a:latin typeface="Coda"/>
                <a:ea typeface="Coda"/>
                <a:cs typeface="Coda"/>
                <a:sym typeface="Coda"/>
              </a:rPr>
              <a:t>realizado en Workbench</a:t>
            </a:r>
            <a:r>
              <a:rPr b="0" i="0" lang="es-CO" sz="3200" u="none" cap="none" strike="noStrike">
                <a:solidFill>
                  <a:schemeClr val="dk1"/>
                </a:solidFill>
                <a:latin typeface="Coda"/>
                <a:ea typeface="Coda"/>
                <a:cs typeface="Coda"/>
                <a:sym typeface="Coda"/>
              </a:rPr>
              <a:t>, enlace:</a:t>
            </a:r>
            <a:br>
              <a:rPr b="0" i="0" lang="es-CO" sz="3200" u="none" cap="none" strike="noStrike">
                <a:solidFill>
                  <a:schemeClr val="dk1"/>
                </a:solidFill>
                <a:latin typeface="Coda"/>
                <a:ea typeface="Coda"/>
                <a:cs typeface="Coda"/>
                <a:sym typeface="Coda"/>
              </a:rPr>
            </a:br>
            <a:r>
              <a:rPr b="0" i="0" lang="es-CO" sz="3200" u="sng" cap="none" strike="noStrike">
                <a:solidFill>
                  <a:schemeClr val="hlink"/>
                </a:solidFill>
                <a:latin typeface="Coda"/>
                <a:ea typeface="Coda"/>
                <a:cs typeface="Coda"/>
                <a:sym typeface="Coda"/>
                <a:hlinkClick r:id="rId5"/>
              </a:rPr>
              <a:t>https://drive.google.com/file/d/1yyQBIPiJpRHqazY9YMVzYZjr8NFf3K8G/view</a:t>
            </a:r>
            <a:br>
              <a:rPr b="0" i="0" lang="es-CO" sz="3200" u="none" cap="none" strike="noStrike">
                <a:solidFill>
                  <a:schemeClr val="dk1"/>
                </a:solidFill>
                <a:latin typeface="Coda"/>
                <a:ea typeface="Coda"/>
                <a:cs typeface="Coda"/>
                <a:sym typeface="Coda"/>
              </a:rPr>
            </a:br>
            <a:endParaRPr b="0" i="0" sz="1400" u="none" cap="none" strike="noStrike">
              <a:solidFill>
                <a:schemeClr val="accent1"/>
              </a:solidFill>
              <a:latin typeface="Coda"/>
              <a:ea typeface="Coda"/>
              <a:cs typeface="Coda"/>
              <a:sym typeface="Cod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g11a7b497340_0_8"/>
          <p:cNvSpPr txBox="1"/>
          <p:nvPr/>
        </p:nvSpPr>
        <p:spPr>
          <a:xfrm>
            <a:off x="1821438" y="613474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8</a:t>
            </a:r>
            <a:r>
              <a:rPr b="0" i="0" lang="es-CO" sz="11000" u="none" cap="none" strike="noStrike">
                <a:solidFill>
                  <a:srgbClr val="FF6D00"/>
                </a:solidFill>
                <a:latin typeface="Coda"/>
                <a:ea typeface="Coda"/>
                <a:cs typeface="Coda"/>
                <a:sym typeface="Coda"/>
              </a:rPr>
              <a:t>. </a:t>
            </a:r>
            <a:r>
              <a:rPr lang="es-CO" sz="11000">
                <a:solidFill>
                  <a:srgbClr val="FF6D00"/>
                </a:solidFill>
                <a:latin typeface="Coda"/>
                <a:ea typeface="Coda"/>
                <a:cs typeface="Coda"/>
                <a:sym typeface="Coda"/>
              </a:rPr>
              <a:t>Diccionario de Datos</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g11a7b497340_0_20"/>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8</a:t>
            </a:r>
            <a:r>
              <a:rPr b="0" i="0" lang="es-CO" sz="3200" u="none" cap="none" strike="noStrike">
                <a:solidFill>
                  <a:schemeClr val="dk1"/>
                </a:solidFill>
                <a:latin typeface="Coda"/>
                <a:ea typeface="Coda"/>
                <a:cs typeface="Coda"/>
                <a:sym typeface="Coda"/>
              </a:rPr>
              <a:t>. </a:t>
            </a:r>
            <a:r>
              <a:rPr lang="es-CO" sz="3200">
                <a:solidFill>
                  <a:schemeClr val="dk1"/>
                </a:solidFill>
                <a:latin typeface="Coda"/>
                <a:ea typeface="Coda"/>
                <a:cs typeface="Coda"/>
                <a:sym typeface="Coda"/>
              </a:rPr>
              <a:t>Diccionario de Datos</a:t>
            </a:r>
            <a:endParaRPr b="0" i="0" sz="1400" u="none" cap="none" strike="noStrike">
              <a:solidFill>
                <a:srgbClr val="000000"/>
              </a:solidFill>
              <a:latin typeface="Coda"/>
              <a:ea typeface="Coda"/>
              <a:cs typeface="Coda"/>
              <a:sym typeface="Coda"/>
            </a:endParaRPr>
          </a:p>
        </p:txBody>
      </p:sp>
      <p:sp>
        <p:nvSpPr>
          <p:cNvPr id="350" name="Google Shape;350;g11a7b497340_0_20"/>
          <p:cNvSpPr txBox="1"/>
          <p:nvPr/>
        </p:nvSpPr>
        <p:spPr>
          <a:xfrm>
            <a:off x="3051775" y="11523475"/>
            <a:ext cx="17814300" cy="178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Diccionario de datos realizado en Workbench</a:t>
            </a:r>
            <a:r>
              <a:rPr b="0" i="0" lang="es-CO" sz="3200" u="none" cap="none" strike="noStrike">
                <a:solidFill>
                  <a:schemeClr val="dk1"/>
                </a:solidFill>
                <a:latin typeface="Coda"/>
                <a:ea typeface="Coda"/>
                <a:cs typeface="Coda"/>
                <a:sym typeface="Coda"/>
              </a:rPr>
              <a:t>, enlace:</a:t>
            </a:r>
            <a:br>
              <a:rPr b="0" i="0" lang="es-CO" sz="3200" u="none" cap="none" strike="noStrike">
                <a:solidFill>
                  <a:schemeClr val="dk1"/>
                </a:solidFill>
                <a:latin typeface="Coda"/>
                <a:ea typeface="Coda"/>
                <a:cs typeface="Coda"/>
                <a:sym typeface="Coda"/>
              </a:rPr>
            </a:br>
            <a:r>
              <a:rPr lang="es-CO" sz="3200" u="sng">
                <a:solidFill>
                  <a:schemeClr val="hlink"/>
                </a:solidFill>
                <a:latin typeface="Coda"/>
                <a:ea typeface="Coda"/>
                <a:cs typeface="Coda"/>
                <a:sym typeface="Coda"/>
                <a:hlinkClick r:id="rId4"/>
              </a:rPr>
              <a:t>https://programacionhernantorres.000webhostapp.com/Diccionario%20de%20datos/Fundacion.html#CitasAgendadas</a:t>
            </a:r>
            <a:br>
              <a:rPr b="0" i="0" lang="es-CO" sz="3200" u="none" cap="none" strike="noStrike">
                <a:solidFill>
                  <a:schemeClr val="dk1"/>
                </a:solidFill>
                <a:latin typeface="Coda"/>
                <a:ea typeface="Coda"/>
                <a:cs typeface="Coda"/>
                <a:sym typeface="Coda"/>
              </a:rPr>
            </a:br>
            <a:endParaRPr b="0" i="0" sz="1400" u="none" cap="none" strike="noStrike">
              <a:solidFill>
                <a:schemeClr val="accent1"/>
              </a:solidFill>
              <a:latin typeface="Coda"/>
              <a:ea typeface="Coda"/>
              <a:cs typeface="Coda"/>
              <a:sym typeface="Coda"/>
            </a:endParaRPr>
          </a:p>
        </p:txBody>
      </p:sp>
      <p:pic>
        <p:nvPicPr>
          <p:cNvPr id="351" name="Google Shape;351;g11a7b497340_0_20"/>
          <p:cNvPicPr preferRelativeResize="0"/>
          <p:nvPr/>
        </p:nvPicPr>
        <p:blipFill>
          <a:blip r:embed="rId5">
            <a:alphaModFix/>
          </a:blip>
          <a:stretch>
            <a:fillRect/>
          </a:stretch>
        </p:blipFill>
        <p:spPr>
          <a:xfrm>
            <a:off x="4344312" y="3232300"/>
            <a:ext cx="15229200" cy="7995900"/>
          </a:xfrm>
          <a:prstGeom prst="roundRect">
            <a:avLst>
              <a:gd fmla="val 325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g11eba2ea679_0_9"/>
          <p:cNvSpPr txBox="1"/>
          <p:nvPr/>
        </p:nvSpPr>
        <p:spPr>
          <a:xfrm>
            <a:off x="1821438" y="6981198"/>
            <a:ext cx="20741100" cy="178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1000"/>
              <a:buFont typeface="Arial"/>
              <a:buNone/>
            </a:pPr>
            <a:r>
              <a:rPr lang="es-CO" sz="11000">
                <a:solidFill>
                  <a:srgbClr val="FF6D00"/>
                </a:solidFill>
                <a:latin typeface="Coda"/>
                <a:ea typeface="Coda"/>
                <a:cs typeface="Coda"/>
                <a:sym typeface="Coda"/>
              </a:rPr>
              <a:t>9. Versionamiento</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g11eba2ea679_0_13"/>
          <p:cNvSpPr txBox="1"/>
          <p:nvPr/>
        </p:nvSpPr>
        <p:spPr>
          <a:xfrm>
            <a:off x="3451325" y="11623325"/>
            <a:ext cx="178143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Repositorio del Proyecto</a:t>
            </a:r>
            <a:br>
              <a:rPr lang="es-CO" sz="3200">
                <a:solidFill>
                  <a:schemeClr val="dk1"/>
                </a:solidFill>
                <a:latin typeface="Coda"/>
                <a:ea typeface="Coda"/>
                <a:cs typeface="Coda"/>
                <a:sym typeface="Coda"/>
              </a:rPr>
            </a:br>
            <a:r>
              <a:rPr b="0" i="0" lang="es-CO" sz="3200" u="sng" cap="none" strike="noStrike">
                <a:solidFill>
                  <a:schemeClr val="hlink"/>
                </a:solidFill>
                <a:latin typeface="Coda"/>
                <a:ea typeface="Coda"/>
                <a:cs typeface="Coda"/>
                <a:sym typeface="Coda"/>
                <a:hlinkClick r:id="rId4"/>
              </a:rPr>
              <a:t>https://github.com/Nanchixx/Proyecto-Arc-ngeles.git</a:t>
            </a:r>
            <a:endParaRPr b="0" i="0" sz="1400" u="none" cap="none" strike="noStrike">
              <a:solidFill>
                <a:schemeClr val="accent1"/>
              </a:solidFill>
              <a:latin typeface="Coda"/>
              <a:ea typeface="Coda"/>
              <a:cs typeface="Coda"/>
              <a:sym typeface="Coda"/>
            </a:endParaRPr>
          </a:p>
        </p:txBody>
      </p:sp>
      <p:pic>
        <p:nvPicPr>
          <p:cNvPr id="362" name="Google Shape;362;g11eba2ea679_0_13"/>
          <p:cNvPicPr preferRelativeResize="0"/>
          <p:nvPr/>
        </p:nvPicPr>
        <p:blipFill>
          <a:blip r:embed="rId5">
            <a:alphaModFix/>
          </a:blip>
          <a:stretch>
            <a:fillRect/>
          </a:stretch>
        </p:blipFill>
        <p:spPr>
          <a:xfrm>
            <a:off x="3284850" y="5183850"/>
            <a:ext cx="17814300" cy="5979600"/>
          </a:xfrm>
          <a:prstGeom prst="roundRect">
            <a:avLst>
              <a:gd fmla="val 9144" name="adj"/>
            </a:avLst>
          </a:prstGeom>
          <a:noFill/>
          <a:ln>
            <a:noFill/>
          </a:ln>
        </p:spPr>
      </p:pic>
      <p:sp>
        <p:nvSpPr>
          <p:cNvPr id="363" name="Google Shape;363;g11eba2ea679_0_13"/>
          <p:cNvSpPr txBox="1"/>
          <p:nvPr/>
        </p:nvSpPr>
        <p:spPr>
          <a:xfrm>
            <a:off x="7325100" y="2961125"/>
            <a:ext cx="9733800" cy="96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3200"/>
              <a:buFont typeface="Arial"/>
              <a:buNone/>
            </a:pPr>
            <a:r>
              <a:rPr lang="es-CO" sz="5700">
                <a:solidFill>
                  <a:srgbClr val="FB4C0F"/>
                </a:solidFill>
                <a:latin typeface="Coda"/>
                <a:ea typeface="Coda"/>
                <a:cs typeface="Coda"/>
                <a:sym typeface="Coda"/>
              </a:rPr>
              <a:t>Versionamiento</a:t>
            </a:r>
            <a:endParaRPr b="0" i="0" sz="3900" u="none" cap="none" strike="noStrike">
              <a:solidFill>
                <a:srgbClr val="FB4C0F"/>
              </a:solidFill>
              <a:latin typeface="Coda"/>
              <a:ea typeface="Coda"/>
              <a:cs typeface="Coda"/>
              <a:sym typeface="Coda"/>
            </a:endParaRPr>
          </a:p>
        </p:txBody>
      </p:sp>
      <p:sp>
        <p:nvSpPr>
          <p:cNvPr id="364" name="Google Shape;364;g11eba2ea679_0_13"/>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9</a:t>
            </a:r>
            <a:r>
              <a:rPr b="0" i="0" lang="es-CO" sz="3200" u="none" cap="none" strike="noStrike">
                <a:solidFill>
                  <a:schemeClr val="dk1"/>
                </a:solidFill>
                <a:latin typeface="Coda"/>
                <a:ea typeface="Coda"/>
                <a:cs typeface="Coda"/>
                <a:sym typeface="Coda"/>
              </a:rPr>
              <a:t>. </a:t>
            </a:r>
            <a:r>
              <a:rPr lang="es-CO" sz="3200">
                <a:solidFill>
                  <a:schemeClr val="dk1"/>
                </a:solidFill>
                <a:latin typeface="Coda"/>
                <a:ea typeface="Coda"/>
                <a:cs typeface="Coda"/>
                <a:sym typeface="Coda"/>
              </a:rPr>
              <a:t>Versionamiento</a:t>
            </a:r>
            <a:endParaRPr b="0" i="0" sz="1400" u="none" cap="none" strike="noStrike">
              <a:solidFill>
                <a:srgbClr val="000000"/>
              </a:solidFill>
              <a:latin typeface="Coda"/>
              <a:ea typeface="Coda"/>
              <a:cs typeface="Coda"/>
              <a:sym typeface="Cod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grpSp>
        <p:nvGrpSpPr>
          <p:cNvPr id="369" name="Google Shape;369;p22"/>
          <p:cNvGrpSpPr/>
          <p:nvPr/>
        </p:nvGrpSpPr>
        <p:grpSpPr>
          <a:xfrm>
            <a:off x="1821438" y="6273561"/>
            <a:ext cx="20741100" cy="3201081"/>
            <a:chOff x="1821438" y="6827559"/>
            <a:chExt cx="20741100" cy="3201081"/>
          </a:xfrm>
        </p:grpSpPr>
        <p:sp>
          <p:nvSpPr>
            <p:cNvPr id="370" name="Google Shape;370;p22"/>
            <p:cNvSpPr txBox="1"/>
            <p:nvPr/>
          </p:nvSpPr>
          <p:spPr>
            <a:xfrm>
              <a:off x="1821438" y="6827559"/>
              <a:ext cx="20741100" cy="209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13000"/>
                <a:buFont typeface="Arial"/>
                <a:buNone/>
              </a:pPr>
              <a:r>
                <a:rPr b="0" i="0" lang="es-CO" sz="13000" u="none" cap="none" strike="noStrike">
                  <a:solidFill>
                    <a:srgbClr val="FF6D00"/>
                  </a:solidFill>
                  <a:latin typeface="Nanum Gothic Coding"/>
                  <a:ea typeface="Nanum Gothic Coding"/>
                  <a:cs typeface="Nanum Gothic Coding"/>
                  <a:sym typeface="Nanum Gothic Coding"/>
                </a:rPr>
                <a:t>Gracias</a:t>
              </a:r>
              <a:endParaRPr b="0" i="0" sz="13000" u="none" cap="none" strike="noStrike">
                <a:solidFill>
                  <a:srgbClr val="FF6D00"/>
                </a:solidFill>
                <a:latin typeface="Nanum Gothic Coding"/>
                <a:ea typeface="Nanum Gothic Coding"/>
                <a:cs typeface="Nanum Gothic Coding"/>
                <a:sym typeface="Nanum Gothic Coding"/>
              </a:endParaRPr>
            </a:p>
          </p:txBody>
        </p:sp>
        <p:sp>
          <p:nvSpPr>
            <p:cNvPr id="371" name="Google Shape;371;p22"/>
            <p:cNvSpPr txBox="1"/>
            <p:nvPr/>
          </p:nvSpPr>
          <p:spPr>
            <a:xfrm>
              <a:off x="2629158" y="8920440"/>
              <a:ext cx="191256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6600"/>
                <a:buFont typeface="Arial"/>
                <a:buNone/>
              </a:pPr>
              <a:r>
                <a:rPr b="0" i="0" lang="es-CO" sz="6600" u="none" cap="none" strike="noStrike">
                  <a:solidFill>
                    <a:schemeClr val="dk1"/>
                  </a:solidFill>
                  <a:latin typeface="Quicksand Light"/>
                  <a:ea typeface="Quicksand Light"/>
                  <a:cs typeface="Quicksand Light"/>
                  <a:sym typeface="Quicksand Light"/>
                </a:rPr>
                <a:t>Proyecto Arca</a:t>
              </a:r>
              <a:endParaRPr b="0" i="0" sz="6600" u="none" cap="none" strike="noStrike">
                <a:solidFill>
                  <a:schemeClr val="dk1"/>
                </a:solidFill>
                <a:latin typeface="Quicksand Light"/>
                <a:ea typeface="Quicksand Light"/>
                <a:cs typeface="Quicksand Light"/>
                <a:sym typeface="Quicksand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 name="Shape 49"/>
        <p:cNvGrpSpPr/>
        <p:nvPr/>
      </p:nvGrpSpPr>
      <p:grpSpPr>
        <a:xfrm>
          <a:off x="0" y="0"/>
          <a:ext cx="0" cy="0"/>
          <a:chOff x="0" y="0"/>
          <a:chExt cx="0" cy="0"/>
        </a:xfrm>
      </p:grpSpPr>
      <p:sp>
        <p:nvSpPr>
          <p:cNvPr id="50" name="Google Shape;50;p4"/>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i="0" lang="es-CO" sz="3200" u="none" cap="none" strike="noStrike">
                <a:solidFill>
                  <a:schemeClr val="dk1"/>
                </a:solidFill>
                <a:latin typeface="Coda"/>
                <a:ea typeface="Coda"/>
                <a:cs typeface="Coda"/>
                <a:sym typeface="Coda"/>
              </a:rPr>
              <a:t>1.</a:t>
            </a:r>
            <a:r>
              <a:rPr b="1" i="0" lang="es-CO" sz="3200" u="none" cap="none" strike="noStrike">
                <a:solidFill>
                  <a:schemeClr val="dk1"/>
                </a:solidFill>
                <a:latin typeface="Coda"/>
                <a:ea typeface="Coda"/>
                <a:cs typeface="Coda"/>
                <a:sym typeface="Coda"/>
              </a:rPr>
              <a:t> </a:t>
            </a:r>
            <a:r>
              <a:rPr i="0" lang="es-CO" sz="3200" u="none" cap="none" strike="noStrike">
                <a:solidFill>
                  <a:schemeClr val="dk1"/>
                </a:solidFill>
                <a:latin typeface="Coda"/>
                <a:ea typeface="Coda"/>
                <a:cs typeface="Coda"/>
                <a:sym typeface="Coda"/>
              </a:rPr>
              <a:t>Contextualización</a:t>
            </a:r>
            <a:endParaRPr b="0" i="0" sz="1400" u="none" cap="none" strike="noStrike">
              <a:solidFill>
                <a:srgbClr val="000000"/>
              </a:solidFill>
              <a:latin typeface="Coda"/>
              <a:ea typeface="Coda"/>
              <a:cs typeface="Coda"/>
              <a:sym typeface="Coda"/>
            </a:endParaRPr>
          </a:p>
        </p:txBody>
      </p:sp>
      <p:sp>
        <p:nvSpPr>
          <p:cNvPr id="51" name="Google Shape;51;p4"/>
          <p:cNvSpPr txBox="1"/>
          <p:nvPr/>
        </p:nvSpPr>
        <p:spPr>
          <a:xfrm>
            <a:off x="14312589" y="2999398"/>
            <a:ext cx="66765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Logotipo</a:t>
            </a:r>
            <a:endParaRPr b="0" i="0" sz="7200" u="none" cap="none" strike="noStrike">
              <a:solidFill>
                <a:srgbClr val="FF6D00"/>
              </a:solidFill>
              <a:latin typeface="Coda"/>
              <a:ea typeface="Coda"/>
              <a:cs typeface="Coda"/>
              <a:sym typeface="Coda"/>
            </a:endParaRPr>
          </a:p>
        </p:txBody>
      </p:sp>
      <p:sp>
        <p:nvSpPr>
          <p:cNvPr id="52" name="Google Shape;52;p4"/>
          <p:cNvSpPr txBox="1"/>
          <p:nvPr/>
        </p:nvSpPr>
        <p:spPr>
          <a:xfrm>
            <a:off x="3857225" y="2999400"/>
            <a:ext cx="7529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Paleta de colores</a:t>
            </a:r>
            <a:endParaRPr b="0" i="0" sz="7200" u="none" cap="none" strike="noStrike">
              <a:solidFill>
                <a:srgbClr val="FF6D00"/>
              </a:solidFill>
              <a:latin typeface="Coda"/>
              <a:ea typeface="Coda"/>
              <a:cs typeface="Coda"/>
              <a:sym typeface="Coda"/>
            </a:endParaRPr>
          </a:p>
        </p:txBody>
      </p:sp>
      <p:sp>
        <p:nvSpPr>
          <p:cNvPr id="53" name="Google Shape;53;p4"/>
          <p:cNvSpPr/>
          <p:nvPr/>
        </p:nvSpPr>
        <p:spPr>
          <a:xfrm>
            <a:off x="14562039" y="6341806"/>
            <a:ext cx="6177609" cy="5437297"/>
          </a:xfrm>
          <a:prstGeom prst="roundRect">
            <a:avLst>
              <a:gd fmla="val 11785" name="adj"/>
            </a:avLst>
          </a:prstGeom>
          <a:blipFill rotWithShape="1">
            <a:blip r:embed="rId4">
              <a:alphaModFix/>
            </a:blip>
            <a:stretch>
              <a:fillRect b="0" l="0" r="0" t="0"/>
            </a:stretch>
          </a:blip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4" name="Google Shape;54;p4"/>
          <p:cNvSpPr/>
          <p:nvPr/>
        </p:nvSpPr>
        <p:spPr>
          <a:xfrm>
            <a:off x="3186161" y="8253300"/>
            <a:ext cx="1253589" cy="1179871"/>
          </a:xfrm>
          <a:prstGeom prst="ellipse">
            <a:avLst/>
          </a:prstGeom>
          <a:solidFill>
            <a:schemeClr val="dk1"/>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5" name="Google Shape;55;p4"/>
          <p:cNvSpPr/>
          <p:nvPr/>
        </p:nvSpPr>
        <p:spPr>
          <a:xfrm>
            <a:off x="3230431" y="10610026"/>
            <a:ext cx="1253589" cy="1179871"/>
          </a:xfrm>
          <a:prstGeom prst="ellipse">
            <a:avLst/>
          </a:prstGeom>
          <a:solidFill>
            <a:schemeClr val="lt1"/>
          </a:solidFill>
          <a:ln cap="flat" cmpd="sng" w="12700">
            <a:solidFill>
              <a:schemeClr val="dk1"/>
            </a:solidFill>
            <a:prstDash val="solid"/>
            <a:miter lim="400000"/>
            <a:headEnd len="sm" w="sm" type="none"/>
            <a:tailEnd len="sm" w="sm" type="none"/>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
        <p:nvSpPr>
          <p:cNvPr id="56" name="Google Shape;56;p4"/>
          <p:cNvSpPr txBox="1"/>
          <p:nvPr/>
        </p:nvSpPr>
        <p:spPr>
          <a:xfrm>
            <a:off x="4906297" y="5950446"/>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E1318"/>
              </a:buClr>
              <a:buSzPts val="4400"/>
              <a:buFont typeface="Arial"/>
              <a:buNone/>
            </a:pPr>
            <a:r>
              <a:rPr b="0" i="0" lang="es-CO" sz="4400" u="none" cap="none" strike="noStrike">
                <a:solidFill>
                  <a:srgbClr val="0E1318"/>
                </a:solidFill>
                <a:latin typeface="Quicksand"/>
                <a:ea typeface="Quicksand"/>
                <a:cs typeface="Quicksand"/>
                <a:sym typeface="Quicksand"/>
              </a:rPr>
              <a:t>Creatividad, Visión y autenticidad</a:t>
            </a:r>
            <a:endParaRPr b="1" i="0" sz="4400" u="none" cap="none" strike="noStrike">
              <a:solidFill>
                <a:schemeClr val="dk1"/>
              </a:solidFill>
              <a:latin typeface="Quicksand"/>
              <a:ea typeface="Quicksand"/>
              <a:cs typeface="Quicksand"/>
              <a:sym typeface="Quicksand"/>
            </a:endParaRPr>
          </a:p>
        </p:txBody>
      </p:sp>
      <p:sp>
        <p:nvSpPr>
          <p:cNvPr id="57" name="Google Shape;57;p4"/>
          <p:cNvSpPr txBox="1"/>
          <p:nvPr/>
        </p:nvSpPr>
        <p:spPr>
          <a:xfrm>
            <a:off x="4906297" y="8130190"/>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4400"/>
              <a:buFont typeface="Arial"/>
              <a:buNone/>
            </a:pPr>
            <a:r>
              <a:rPr b="0" i="0" lang="es-CO" sz="4400" u="none" cap="none" strike="noStrike">
                <a:solidFill>
                  <a:schemeClr val="dk1"/>
                </a:solidFill>
                <a:latin typeface="Quicksand"/>
                <a:ea typeface="Quicksand"/>
                <a:cs typeface="Quicksand"/>
                <a:sym typeface="Quicksand"/>
              </a:rPr>
              <a:t>Protección, Sofisticación y Elegancia</a:t>
            </a:r>
            <a:endParaRPr b="0" i="0" sz="1400" u="none" cap="none" strike="noStrike">
              <a:solidFill>
                <a:srgbClr val="000000"/>
              </a:solidFill>
              <a:latin typeface="Quicksand"/>
              <a:ea typeface="Quicksand"/>
              <a:cs typeface="Quicksand"/>
              <a:sym typeface="Quicksand"/>
            </a:endParaRPr>
          </a:p>
        </p:txBody>
      </p:sp>
      <p:sp>
        <p:nvSpPr>
          <p:cNvPr id="58" name="Google Shape;58;p4"/>
          <p:cNvSpPr txBox="1"/>
          <p:nvPr/>
        </p:nvSpPr>
        <p:spPr>
          <a:xfrm>
            <a:off x="4906297" y="10684421"/>
            <a:ext cx="7285800" cy="1498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chemeClr val="dk1"/>
              </a:buClr>
              <a:buSzPts val="4400"/>
              <a:buFont typeface="Arial"/>
              <a:buNone/>
            </a:pPr>
            <a:r>
              <a:rPr b="0" i="0" lang="es-CO" sz="4400" u="none" cap="none" strike="noStrike">
                <a:solidFill>
                  <a:schemeClr val="dk1"/>
                </a:solidFill>
                <a:latin typeface="Quicksand"/>
                <a:ea typeface="Quicksand"/>
                <a:cs typeface="Quicksand"/>
                <a:sym typeface="Quicksand"/>
              </a:rPr>
              <a:t>Limpieza, juventud y pureza</a:t>
            </a:r>
            <a:endParaRPr b="0" i="0" sz="1400" u="none" cap="none" strike="noStrike">
              <a:solidFill>
                <a:srgbClr val="000000"/>
              </a:solidFill>
              <a:latin typeface="Quicksand"/>
              <a:ea typeface="Quicksand"/>
              <a:cs typeface="Quicksand"/>
              <a:sym typeface="Quicksand"/>
            </a:endParaRPr>
          </a:p>
        </p:txBody>
      </p:sp>
      <p:sp>
        <p:nvSpPr>
          <p:cNvPr id="59" name="Google Shape;59;p4"/>
          <p:cNvSpPr/>
          <p:nvPr/>
        </p:nvSpPr>
        <p:spPr>
          <a:xfrm>
            <a:off x="3174863" y="6100010"/>
            <a:ext cx="1253589" cy="1179871"/>
          </a:xfrm>
          <a:prstGeom prst="ellipse">
            <a:avLst/>
          </a:prstGeom>
          <a:solidFill>
            <a:srgbClr val="855598"/>
          </a:solid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5"/>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sp>
        <p:nvSpPr>
          <p:cNvPr id="65" name="Google Shape;65;p5"/>
          <p:cNvSpPr txBox="1"/>
          <p:nvPr/>
        </p:nvSpPr>
        <p:spPr>
          <a:xfrm>
            <a:off x="2736332" y="2999400"/>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lang="es-CO" sz="7200">
                <a:solidFill>
                  <a:srgbClr val="FF6D00"/>
                </a:solidFill>
                <a:latin typeface="Coda"/>
                <a:ea typeface="Coda"/>
                <a:cs typeface="Coda"/>
                <a:sym typeface="Coda"/>
              </a:rPr>
              <a:t>Planteamiento</a:t>
            </a:r>
            <a:endParaRPr i="0" sz="7200" u="none" cap="none" strike="noStrike">
              <a:solidFill>
                <a:srgbClr val="FF6D00"/>
              </a:solidFill>
              <a:latin typeface="Coda"/>
              <a:ea typeface="Coda"/>
              <a:cs typeface="Coda"/>
              <a:sym typeface="Coda"/>
            </a:endParaRPr>
          </a:p>
        </p:txBody>
      </p:sp>
      <p:sp>
        <p:nvSpPr>
          <p:cNvPr id="66" name="Google Shape;66;p5"/>
          <p:cNvSpPr txBox="1"/>
          <p:nvPr/>
        </p:nvSpPr>
        <p:spPr>
          <a:xfrm>
            <a:off x="2331242" y="5251429"/>
            <a:ext cx="9526500" cy="6916800"/>
          </a:xfrm>
          <a:prstGeom prst="rect">
            <a:avLst/>
          </a:prstGeom>
          <a:noFill/>
          <a:ln>
            <a:noFill/>
          </a:ln>
        </p:spPr>
        <p:txBody>
          <a:bodyPr anchorCtr="0" anchor="ctr" bIns="71425" lIns="71425" spcFirstLastPara="1" rIns="71425" wrap="square" tIns="71425">
            <a:spAutoFit/>
          </a:bodyPr>
          <a:lstStyle/>
          <a:p>
            <a:pPr indent="0" lvl="0" marL="0" marR="0" rtl="0" algn="just">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La fundación Arcángeles está ubicada en Cl. 106 #17A-43,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b="0" i="0" sz="4000" u="none" cap="none" strike="noStrike">
              <a:solidFill>
                <a:schemeClr val="dk1"/>
              </a:solidFill>
              <a:latin typeface="Quicksand"/>
              <a:ea typeface="Quicksand"/>
              <a:cs typeface="Quicksand"/>
              <a:sym typeface="Quicksand"/>
            </a:endParaRPr>
          </a:p>
        </p:txBody>
      </p:sp>
      <p:sp>
        <p:nvSpPr>
          <p:cNvPr id="67" name="Google Shape;67;p5">
            <a:hlinkClick r:id="rId4"/>
          </p:cNvPr>
          <p:cNvSpPr/>
          <p:nvPr/>
        </p:nvSpPr>
        <p:spPr>
          <a:xfrm>
            <a:off x="12890090" y="5786851"/>
            <a:ext cx="8947355" cy="5750868"/>
          </a:xfrm>
          <a:prstGeom prst="roundRect">
            <a:avLst>
              <a:gd fmla="val 4203" name="adj"/>
            </a:avLst>
          </a:prstGeom>
          <a:blipFill rotWithShape="1">
            <a:blip r:embed="rId5">
              <a:alphaModFix/>
            </a:blip>
            <a:stretch>
              <a:fillRect b="0" l="0" r="0" t="0"/>
            </a:stretch>
          </a:blip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rgbClr val="FFFFFF"/>
              </a:buClr>
              <a:buSzPts val="3400"/>
              <a:buFont typeface="Helvetica Neue"/>
              <a:buNone/>
            </a:pPr>
            <a:r>
              <a:t/>
            </a:r>
            <a:endParaRPr b="0" i="0" sz="3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6"/>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73" name="Google Shape;73;p6"/>
          <p:cNvGrpSpPr/>
          <p:nvPr/>
        </p:nvGrpSpPr>
        <p:grpSpPr>
          <a:xfrm>
            <a:off x="2736332" y="4880131"/>
            <a:ext cx="18911400" cy="5988649"/>
            <a:chOff x="2736332" y="4583187"/>
            <a:chExt cx="18911400" cy="5988649"/>
          </a:xfrm>
        </p:grpSpPr>
        <p:sp>
          <p:nvSpPr>
            <p:cNvPr id="74" name="Google Shape;74;p6"/>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1.1 Problemática</a:t>
              </a:r>
              <a:endParaRPr b="0" i="0" sz="7200" u="none" cap="none" strike="noStrike">
                <a:solidFill>
                  <a:srgbClr val="FF6D00"/>
                </a:solidFill>
                <a:latin typeface="Coda"/>
                <a:ea typeface="Coda"/>
                <a:cs typeface="Coda"/>
                <a:sym typeface="Coda"/>
              </a:endParaRPr>
            </a:p>
          </p:txBody>
        </p:sp>
        <p:sp>
          <p:nvSpPr>
            <p:cNvPr id="75" name="Google Shape;75;p6"/>
            <p:cNvSpPr txBox="1"/>
            <p:nvPr/>
          </p:nvSpPr>
          <p:spPr>
            <a:xfrm>
              <a:off x="7880803" y="6733336"/>
              <a:ext cx="8622300" cy="38385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Los servicios que presentan la fundación Arcángeles a sus pacientes llega a ser incómodo y poco funcional debido a la alta saturación de peticiones en sus oficinas.</a:t>
              </a:r>
              <a:endParaRPr b="0" i="0" sz="4000" u="none" cap="none" strike="noStrike">
                <a:solidFill>
                  <a:schemeClr val="dk1"/>
                </a:solidFill>
                <a:latin typeface="Quicksand"/>
                <a:ea typeface="Quicksand"/>
                <a:cs typeface="Quicksand"/>
                <a:sym typeface="Quicks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7"/>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81" name="Google Shape;81;p7"/>
          <p:cNvGrpSpPr/>
          <p:nvPr/>
        </p:nvGrpSpPr>
        <p:grpSpPr>
          <a:xfrm>
            <a:off x="2736332" y="5314239"/>
            <a:ext cx="18911400" cy="5120387"/>
            <a:chOff x="2736332" y="4583187"/>
            <a:chExt cx="18911400" cy="5120387"/>
          </a:xfrm>
        </p:grpSpPr>
        <p:sp>
          <p:nvSpPr>
            <p:cNvPr id="82" name="Google Shape;82;p7"/>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1.2 Pregunta Problema</a:t>
              </a:r>
              <a:endParaRPr b="0" i="0" sz="7200" u="none" cap="none" strike="noStrike">
                <a:solidFill>
                  <a:srgbClr val="FF6D00"/>
                </a:solidFill>
                <a:latin typeface="Coda"/>
                <a:ea typeface="Coda"/>
                <a:cs typeface="Coda"/>
                <a:sym typeface="Coda"/>
              </a:endParaRPr>
            </a:p>
          </p:txBody>
        </p:sp>
        <p:sp>
          <p:nvSpPr>
            <p:cNvPr id="83" name="Google Shape;83;p7"/>
            <p:cNvSpPr txBox="1"/>
            <p:nvPr/>
          </p:nvSpPr>
          <p:spPr>
            <a:xfrm>
              <a:off x="7880803" y="6480674"/>
              <a:ext cx="8622300" cy="32229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lang="es-CO" sz="4000">
                  <a:solidFill>
                    <a:schemeClr val="dk1"/>
                  </a:solidFill>
                  <a:latin typeface="Quicksand"/>
                  <a:ea typeface="Quicksand"/>
                  <a:cs typeface="Quicksand"/>
                  <a:sym typeface="Quicksand"/>
                </a:rPr>
                <a:t>¿Cómo un aplicativo web </a:t>
              </a:r>
              <a:r>
                <a:rPr lang="es-CO" sz="4000">
                  <a:solidFill>
                    <a:schemeClr val="dk1"/>
                  </a:solidFill>
                  <a:latin typeface="Quicksand"/>
                  <a:ea typeface="Quicksand"/>
                  <a:cs typeface="Quicksand"/>
                  <a:sym typeface="Quicksand"/>
                </a:rPr>
                <a:t>podría</a:t>
              </a:r>
              <a:r>
                <a:rPr lang="es-CO" sz="4000">
                  <a:solidFill>
                    <a:schemeClr val="dk1"/>
                  </a:solidFill>
                  <a:latin typeface="Quicksand"/>
                  <a:ea typeface="Quicksand"/>
                  <a:cs typeface="Quicksand"/>
                  <a:sym typeface="Quicksand"/>
                </a:rPr>
                <a:t> minimizar los procesos tales como el agendamiento de citas y visualización del historial clínico, de la fundación Arcángeles?</a:t>
              </a:r>
              <a:endParaRPr b="0" i="0" sz="1400" u="none" cap="none" strike="noStrike">
                <a:solidFill>
                  <a:srgbClr val="000000"/>
                </a:solidFill>
                <a:latin typeface="Quicksand"/>
                <a:ea typeface="Quicksand"/>
                <a:cs typeface="Quicksand"/>
                <a:sym typeface="Quicksand"/>
              </a:endParaRPr>
            </a:p>
          </p:txBody>
        </p:sp>
      </p:grpSp>
      <p:sp>
        <p:nvSpPr>
          <p:cNvPr id="84" name="Google Shape;84;p7"/>
          <p:cNvSpPr txBox="1"/>
          <p:nvPr/>
        </p:nvSpPr>
        <p:spPr>
          <a:xfrm>
            <a:off x="7012950" y="10586500"/>
            <a:ext cx="103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u="sng">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8"/>
          <p:cNvSpPr txBox="1"/>
          <p:nvPr/>
        </p:nvSpPr>
        <p:spPr>
          <a:xfrm>
            <a:off x="3642876" y="827503"/>
            <a:ext cx="19125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0" i="0" lang="es-CO" sz="3200" u="none" cap="none" strike="noStrike">
                <a:solidFill>
                  <a:schemeClr val="dk1"/>
                </a:solidFill>
                <a:latin typeface="Coda"/>
                <a:ea typeface="Coda"/>
                <a:cs typeface="Coda"/>
                <a:sym typeface="Coda"/>
              </a:rPr>
              <a:t>1. Contextualización</a:t>
            </a:r>
            <a:endParaRPr b="0" i="0" sz="1400" u="none" cap="none" strike="noStrike">
              <a:solidFill>
                <a:srgbClr val="000000"/>
              </a:solidFill>
              <a:latin typeface="Coda"/>
              <a:ea typeface="Coda"/>
              <a:cs typeface="Coda"/>
              <a:sym typeface="Coda"/>
            </a:endParaRPr>
          </a:p>
        </p:txBody>
      </p:sp>
      <p:grpSp>
        <p:nvGrpSpPr>
          <p:cNvPr id="90" name="Google Shape;90;p8"/>
          <p:cNvGrpSpPr/>
          <p:nvPr/>
        </p:nvGrpSpPr>
        <p:grpSpPr>
          <a:xfrm>
            <a:off x="2736332" y="5622016"/>
            <a:ext cx="18911400" cy="4504439"/>
            <a:chOff x="2736332" y="4583187"/>
            <a:chExt cx="18911400" cy="4504439"/>
          </a:xfrm>
        </p:grpSpPr>
        <p:sp>
          <p:nvSpPr>
            <p:cNvPr id="91" name="Google Shape;91;p8"/>
            <p:cNvSpPr txBox="1"/>
            <p:nvPr/>
          </p:nvSpPr>
          <p:spPr>
            <a:xfrm>
              <a:off x="2736332" y="4583187"/>
              <a:ext cx="189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6D00"/>
                </a:buClr>
                <a:buSzPts val="7200"/>
                <a:buFont typeface="Arial"/>
                <a:buNone/>
              </a:pPr>
              <a:r>
                <a:rPr b="0" i="0" lang="es-CO" sz="7200" u="none" cap="none" strike="noStrike">
                  <a:solidFill>
                    <a:srgbClr val="FF6D00"/>
                  </a:solidFill>
                  <a:latin typeface="Coda"/>
                  <a:ea typeface="Coda"/>
                  <a:cs typeface="Coda"/>
                  <a:sym typeface="Coda"/>
                </a:rPr>
                <a:t>1.3 Objetivo general</a:t>
              </a:r>
              <a:endParaRPr b="0" i="0" sz="7200" u="none" cap="none" strike="noStrike">
                <a:solidFill>
                  <a:srgbClr val="FF6D00"/>
                </a:solidFill>
                <a:latin typeface="Coda"/>
                <a:ea typeface="Coda"/>
                <a:cs typeface="Coda"/>
                <a:sym typeface="Coda"/>
              </a:endParaRPr>
            </a:p>
          </p:txBody>
        </p:sp>
        <p:sp>
          <p:nvSpPr>
            <p:cNvPr id="92" name="Google Shape;92;p8"/>
            <p:cNvSpPr txBox="1"/>
            <p:nvPr/>
          </p:nvSpPr>
          <p:spPr>
            <a:xfrm>
              <a:off x="7880803" y="7096226"/>
              <a:ext cx="8622300" cy="1991400"/>
            </a:xfrm>
            <a:prstGeom prst="rect">
              <a:avLst/>
            </a:prstGeom>
            <a:noFill/>
            <a:ln>
              <a:noFill/>
            </a:ln>
          </p:spPr>
          <p:txBody>
            <a:bodyPr anchorCtr="0" anchor="ctr" bIns="71425" lIns="71425" spcFirstLastPara="1" rIns="71425" wrap="square" tIns="71425">
              <a:spAutoFit/>
            </a:bodyPr>
            <a:lstStyle/>
            <a:p>
              <a:pPr indent="0" lvl="0" marL="0" marR="0" rtl="0" algn="ctr">
                <a:lnSpc>
                  <a:spcPct val="100000"/>
                </a:lnSpc>
                <a:spcBef>
                  <a:spcPts val="0"/>
                </a:spcBef>
                <a:spcAft>
                  <a:spcPts val="0"/>
                </a:spcAft>
                <a:buClr>
                  <a:schemeClr val="dk1"/>
                </a:buClr>
                <a:buSzPts val="4000"/>
                <a:buFont typeface="Arial"/>
                <a:buNone/>
              </a:pPr>
              <a:r>
                <a:rPr b="0" i="0" lang="es-CO" sz="4000" u="none" cap="none" strike="noStrike">
                  <a:solidFill>
                    <a:schemeClr val="dk1"/>
                  </a:solidFill>
                  <a:latin typeface="Quicksand"/>
                  <a:ea typeface="Quicksand"/>
                  <a:cs typeface="Quicksand"/>
                  <a:sym typeface="Quicksand"/>
                </a:rPr>
                <a:t>Desarrollar un aplicativo web que apoye la gestión médica de la fundación Arcángeles</a:t>
              </a:r>
              <a:r>
                <a:rPr b="1" i="0" lang="es-CO" sz="4000" u="none" cap="none" strike="noStrike">
                  <a:solidFill>
                    <a:schemeClr val="dk1"/>
                  </a:solidFill>
                  <a:latin typeface="Quicksand"/>
                  <a:ea typeface="Quicksand"/>
                  <a:cs typeface="Quicksand"/>
                  <a:sym typeface="Quicksand"/>
                </a:rPr>
                <a:t>.</a:t>
              </a:r>
              <a:endParaRPr b="0" i="0" sz="1400" u="none" cap="none" strike="noStrike">
                <a:solidFill>
                  <a:srgbClr val="000000"/>
                </a:solidFill>
                <a:latin typeface="Quicksand"/>
                <a:ea typeface="Quicksand"/>
                <a:cs typeface="Quicksand"/>
                <a:sym typeface="Quicksand"/>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2021-08-06T02:28:42Z</dcterms:created>
  <dc:creator>Hernán Torres</dc:creator>
</cp:coreProperties>
</file>